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5119985" cy="1026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5" Type="http://schemas.openxmlformats.org/officeDocument/2006/relationships/tableStyles" Target="tableStyles.xml"/><Relationship Id="rId14" Type="http://schemas.openxmlformats.org/officeDocument/2006/relationships/presProps" Target="presProps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hyperlink" Target="https://www.foamcutting-machines.com/" TargetMode="Externa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5" Type="http://schemas.openxmlformats.org/officeDocument/2006/relationships/image" Target="../media/image13.png"/><Relationship Id="rId14" Type="http://schemas.openxmlformats.org/officeDocument/2006/relationships/image" Target="../media/image12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4" Type="http://schemas.openxmlformats.org/officeDocument/2006/relationships/image" Target="../media/image55.png"/><Relationship Id="rId33" Type="http://schemas.openxmlformats.org/officeDocument/2006/relationships/image" Target="../media/image54.png"/><Relationship Id="rId32" Type="http://schemas.openxmlformats.org/officeDocument/2006/relationships/image" Target="../media/image53.png"/><Relationship Id="rId31" Type="http://schemas.openxmlformats.org/officeDocument/2006/relationships/image" Target="../media/image52.png"/><Relationship Id="rId30" Type="http://schemas.openxmlformats.org/officeDocument/2006/relationships/image" Target="../media/image51.png"/><Relationship Id="rId3" Type="http://schemas.openxmlformats.org/officeDocument/2006/relationships/image" Target="../media/image24.png"/><Relationship Id="rId29" Type="http://schemas.openxmlformats.org/officeDocument/2006/relationships/image" Target="../media/image50.png"/><Relationship Id="rId28" Type="http://schemas.openxmlformats.org/officeDocument/2006/relationships/image" Target="../media/image49.png"/><Relationship Id="rId27" Type="http://schemas.openxmlformats.org/officeDocument/2006/relationships/image" Target="../media/image48.png"/><Relationship Id="rId26" Type="http://schemas.openxmlformats.org/officeDocument/2006/relationships/image" Target="../media/image47.png"/><Relationship Id="rId25" Type="http://schemas.openxmlformats.org/officeDocument/2006/relationships/image" Target="../media/image46.png"/><Relationship Id="rId24" Type="http://schemas.openxmlformats.org/officeDocument/2006/relationships/image" Target="../media/image45.png"/><Relationship Id="rId23" Type="http://schemas.openxmlformats.org/officeDocument/2006/relationships/image" Target="../media/image44.png"/><Relationship Id="rId22" Type="http://schemas.openxmlformats.org/officeDocument/2006/relationships/image" Target="../media/image43.png"/><Relationship Id="rId21" Type="http://schemas.openxmlformats.org/officeDocument/2006/relationships/image" Target="../media/image42.png"/><Relationship Id="rId20" Type="http://schemas.openxmlformats.org/officeDocument/2006/relationships/image" Target="../media/image41.png"/><Relationship Id="rId2" Type="http://schemas.openxmlformats.org/officeDocument/2006/relationships/image" Target="../media/image23.jpeg"/><Relationship Id="rId19" Type="http://schemas.openxmlformats.org/officeDocument/2006/relationships/image" Target="../media/image40.png"/><Relationship Id="rId18" Type="http://schemas.openxmlformats.org/officeDocument/2006/relationships/image" Target="../media/image39.png"/><Relationship Id="rId17" Type="http://schemas.openxmlformats.org/officeDocument/2006/relationships/image" Target="../media/image38.png"/><Relationship Id="rId16" Type="http://schemas.openxmlformats.org/officeDocument/2006/relationships/image" Target="../media/image37.png"/><Relationship Id="rId15" Type="http://schemas.openxmlformats.org/officeDocument/2006/relationships/image" Target="../media/image36.png"/><Relationship Id="rId14" Type="http://schemas.openxmlformats.org/officeDocument/2006/relationships/image" Target="../media/image35.png"/><Relationship Id="rId13" Type="http://schemas.openxmlformats.org/officeDocument/2006/relationships/image" Target="../media/image34.png"/><Relationship Id="rId12" Type="http://schemas.openxmlformats.org/officeDocument/2006/relationships/image" Target="../media/image33.png"/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png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5" Type="http://schemas.openxmlformats.org/officeDocument/2006/relationships/image" Target="../media/image89.png"/><Relationship Id="rId34" Type="http://schemas.openxmlformats.org/officeDocument/2006/relationships/image" Target="../media/image88.png"/><Relationship Id="rId33" Type="http://schemas.openxmlformats.org/officeDocument/2006/relationships/image" Target="../media/image87.png"/><Relationship Id="rId32" Type="http://schemas.openxmlformats.org/officeDocument/2006/relationships/image" Target="../media/image86.png"/><Relationship Id="rId31" Type="http://schemas.openxmlformats.org/officeDocument/2006/relationships/image" Target="../media/image85.png"/><Relationship Id="rId30" Type="http://schemas.openxmlformats.org/officeDocument/2006/relationships/image" Target="../media/image84.png"/><Relationship Id="rId3" Type="http://schemas.openxmlformats.org/officeDocument/2006/relationships/image" Target="../media/image57.jpeg"/><Relationship Id="rId29" Type="http://schemas.openxmlformats.org/officeDocument/2006/relationships/image" Target="../media/image83.png"/><Relationship Id="rId28" Type="http://schemas.openxmlformats.org/officeDocument/2006/relationships/image" Target="../media/image82.png"/><Relationship Id="rId27" Type="http://schemas.openxmlformats.org/officeDocument/2006/relationships/image" Target="../media/image81.png"/><Relationship Id="rId26" Type="http://schemas.openxmlformats.org/officeDocument/2006/relationships/image" Target="../media/image80.png"/><Relationship Id="rId25" Type="http://schemas.openxmlformats.org/officeDocument/2006/relationships/image" Target="../media/image79.png"/><Relationship Id="rId24" Type="http://schemas.openxmlformats.org/officeDocument/2006/relationships/image" Target="../media/image78.png"/><Relationship Id="rId23" Type="http://schemas.openxmlformats.org/officeDocument/2006/relationships/image" Target="../media/image77.png"/><Relationship Id="rId22" Type="http://schemas.openxmlformats.org/officeDocument/2006/relationships/image" Target="../media/image76.png"/><Relationship Id="rId21" Type="http://schemas.openxmlformats.org/officeDocument/2006/relationships/image" Target="../media/image75.png"/><Relationship Id="rId20" Type="http://schemas.openxmlformats.org/officeDocument/2006/relationships/image" Target="../media/image74.png"/><Relationship Id="rId2" Type="http://schemas.openxmlformats.org/officeDocument/2006/relationships/image" Target="../media/image56.png"/><Relationship Id="rId19" Type="http://schemas.openxmlformats.org/officeDocument/2006/relationships/image" Target="../media/image73.png"/><Relationship Id="rId18" Type="http://schemas.openxmlformats.org/officeDocument/2006/relationships/image" Target="../media/image72.png"/><Relationship Id="rId17" Type="http://schemas.openxmlformats.org/officeDocument/2006/relationships/image" Target="../media/image71.png"/><Relationship Id="rId16" Type="http://schemas.openxmlformats.org/officeDocument/2006/relationships/image" Target="../media/image70.png"/><Relationship Id="rId15" Type="http://schemas.openxmlformats.org/officeDocument/2006/relationships/image" Target="../media/image69.png"/><Relationship Id="rId14" Type="http://schemas.openxmlformats.org/officeDocument/2006/relationships/image" Target="../media/image68.png"/><Relationship Id="rId13" Type="http://schemas.openxmlformats.org/officeDocument/2006/relationships/image" Target="../media/image67.png"/><Relationship Id="rId12" Type="http://schemas.openxmlformats.org/officeDocument/2006/relationships/image" Target="../media/image66.png"/><Relationship Id="rId11" Type="http://schemas.openxmlformats.org/officeDocument/2006/relationships/image" Target="../media/image65.png"/><Relationship Id="rId10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7.png"/><Relationship Id="rId8" Type="http://schemas.openxmlformats.org/officeDocument/2006/relationships/image" Target="../media/image96.png"/><Relationship Id="rId7" Type="http://schemas.openxmlformats.org/officeDocument/2006/relationships/image" Target="../media/image95.png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37" Type="http://schemas.openxmlformats.org/officeDocument/2006/relationships/image" Target="../media/image125.png"/><Relationship Id="rId36" Type="http://schemas.openxmlformats.org/officeDocument/2006/relationships/image" Target="../media/image124.png"/><Relationship Id="rId35" Type="http://schemas.openxmlformats.org/officeDocument/2006/relationships/image" Target="../media/image123.png"/><Relationship Id="rId34" Type="http://schemas.openxmlformats.org/officeDocument/2006/relationships/image" Target="../media/image122.png"/><Relationship Id="rId33" Type="http://schemas.openxmlformats.org/officeDocument/2006/relationships/image" Target="../media/image121.png"/><Relationship Id="rId32" Type="http://schemas.openxmlformats.org/officeDocument/2006/relationships/image" Target="../media/image120.png"/><Relationship Id="rId31" Type="http://schemas.openxmlformats.org/officeDocument/2006/relationships/image" Target="../media/image119.png"/><Relationship Id="rId30" Type="http://schemas.openxmlformats.org/officeDocument/2006/relationships/image" Target="../media/image118.png"/><Relationship Id="rId3" Type="http://schemas.openxmlformats.org/officeDocument/2006/relationships/image" Target="../media/image91.png"/><Relationship Id="rId29" Type="http://schemas.openxmlformats.org/officeDocument/2006/relationships/image" Target="../media/image117.png"/><Relationship Id="rId28" Type="http://schemas.openxmlformats.org/officeDocument/2006/relationships/image" Target="../media/image116.png"/><Relationship Id="rId27" Type="http://schemas.openxmlformats.org/officeDocument/2006/relationships/image" Target="../media/image115.png"/><Relationship Id="rId26" Type="http://schemas.openxmlformats.org/officeDocument/2006/relationships/image" Target="../media/image114.png"/><Relationship Id="rId25" Type="http://schemas.openxmlformats.org/officeDocument/2006/relationships/image" Target="../media/image113.png"/><Relationship Id="rId24" Type="http://schemas.openxmlformats.org/officeDocument/2006/relationships/image" Target="../media/image112.png"/><Relationship Id="rId23" Type="http://schemas.openxmlformats.org/officeDocument/2006/relationships/image" Target="../media/image111.png"/><Relationship Id="rId22" Type="http://schemas.openxmlformats.org/officeDocument/2006/relationships/image" Target="../media/image110.png"/><Relationship Id="rId21" Type="http://schemas.openxmlformats.org/officeDocument/2006/relationships/image" Target="../media/image109.png"/><Relationship Id="rId20" Type="http://schemas.openxmlformats.org/officeDocument/2006/relationships/image" Target="../media/image108.png"/><Relationship Id="rId2" Type="http://schemas.openxmlformats.org/officeDocument/2006/relationships/image" Target="../media/image90.png"/><Relationship Id="rId19" Type="http://schemas.openxmlformats.org/officeDocument/2006/relationships/image" Target="../media/image107.png"/><Relationship Id="rId18" Type="http://schemas.openxmlformats.org/officeDocument/2006/relationships/image" Target="../media/image106.png"/><Relationship Id="rId17" Type="http://schemas.openxmlformats.org/officeDocument/2006/relationships/image" Target="../media/image105.png"/><Relationship Id="rId16" Type="http://schemas.openxmlformats.org/officeDocument/2006/relationships/image" Target="../media/image104.png"/><Relationship Id="rId15" Type="http://schemas.openxmlformats.org/officeDocument/2006/relationships/image" Target="../media/image103.png"/><Relationship Id="rId14" Type="http://schemas.openxmlformats.org/officeDocument/2006/relationships/image" Target="../media/image102.png"/><Relationship Id="rId13" Type="http://schemas.openxmlformats.org/officeDocument/2006/relationships/image" Target="../media/image101.png"/><Relationship Id="rId12" Type="http://schemas.openxmlformats.org/officeDocument/2006/relationships/image" Target="../media/image100.png"/><Relationship Id="rId11" Type="http://schemas.openxmlformats.org/officeDocument/2006/relationships/image" Target="../media/image99.png"/><Relationship Id="rId10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3.png"/><Relationship Id="rId8" Type="http://schemas.openxmlformats.org/officeDocument/2006/relationships/image" Target="../media/image132.png"/><Relationship Id="rId7" Type="http://schemas.openxmlformats.org/officeDocument/2006/relationships/image" Target="../media/image131.png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34" Type="http://schemas.openxmlformats.org/officeDocument/2006/relationships/image" Target="../media/image158.png"/><Relationship Id="rId33" Type="http://schemas.openxmlformats.org/officeDocument/2006/relationships/image" Target="../media/image157.png"/><Relationship Id="rId32" Type="http://schemas.openxmlformats.org/officeDocument/2006/relationships/image" Target="../media/image156.png"/><Relationship Id="rId31" Type="http://schemas.openxmlformats.org/officeDocument/2006/relationships/image" Target="../media/image155.png"/><Relationship Id="rId30" Type="http://schemas.openxmlformats.org/officeDocument/2006/relationships/image" Target="../media/image154.png"/><Relationship Id="rId3" Type="http://schemas.openxmlformats.org/officeDocument/2006/relationships/image" Target="../media/image127.png"/><Relationship Id="rId29" Type="http://schemas.openxmlformats.org/officeDocument/2006/relationships/image" Target="../media/image153.png"/><Relationship Id="rId28" Type="http://schemas.openxmlformats.org/officeDocument/2006/relationships/image" Target="../media/image152.png"/><Relationship Id="rId27" Type="http://schemas.openxmlformats.org/officeDocument/2006/relationships/image" Target="../media/image151.png"/><Relationship Id="rId26" Type="http://schemas.openxmlformats.org/officeDocument/2006/relationships/image" Target="../media/image150.png"/><Relationship Id="rId25" Type="http://schemas.openxmlformats.org/officeDocument/2006/relationships/image" Target="../media/image149.png"/><Relationship Id="rId24" Type="http://schemas.openxmlformats.org/officeDocument/2006/relationships/image" Target="../media/image148.png"/><Relationship Id="rId23" Type="http://schemas.openxmlformats.org/officeDocument/2006/relationships/image" Target="../media/image147.png"/><Relationship Id="rId22" Type="http://schemas.openxmlformats.org/officeDocument/2006/relationships/image" Target="../media/image146.png"/><Relationship Id="rId21" Type="http://schemas.openxmlformats.org/officeDocument/2006/relationships/image" Target="../media/image145.png"/><Relationship Id="rId20" Type="http://schemas.openxmlformats.org/officeDocument/2006/relationships/image" Target="../media/image144.png"/><Relationship Id="rId2" Type="http://schemas.openxmlformats.org/officeDocument/2006/relationships/image" Target="../media/image126.png"/><Relationship Id="rId19" Type="http://schemas.openxmlformats.org/officeDocument/2006/relationships/image" Target="../media/image143.png"/><Relationship Id="rId18" Type="http://schemas.openxmlformats.org/officeDocument/2006/relationships/image" Target="../media/image142.png"/><Relationship Id="rId17" Type="http://schemas.openxmlformats.org/officeDocument/2006/relationships/image" Target="../media/image141.png"/><Relationship Id="rId16" Type="http://schemas.openxmlformats.org/officeDocument/2006/relationships/image" Target="../media/image140.png"/><Relationship Id="rId15" Type="http://schemas.openxmlformats.org/officeDocument/2006/relationships/image" Target="../media/image139.png"/><Relationship Id="rId14" Type="http://schemas.openxmlformats.org/officeDocument/2006/relationships/image" Target="../media/image138.png"/><Relationship Id="rId13" Type="http://schemas.openxmlformats.org/officeDocument/2006/relationships/image" Target="../media/image137.png"/><Relationship Id="rId12" Type="http://schemas.openxmlformats.org/officeDocument/2006/relationships/image" Target="../media/image136.png"/><Relationship Id="rId11" Type="http://schemas.openxmlformats.org/officeDocument/2006/relationships/image" Target="../media/image135.png"/><Relationship Id="rId10" Type="http://schemas.openxmlformats.org/officeDocument/2006/relationships/image" Target="../media/image13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6.png"/><Relationship Id="rId8" Type="http://schemas.openxmlformats.org/officeDocument/2006/relationships/image" Target="../media/image165.png"/><Relationship Id="rId7" Type="http://schemas.openxmlformats.org/officeDocument/2006/relationships/image" Target="../media/image164.png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Relationship Id="rId3" Type="http://schemas.openxmlformats.org/officeDocument/2006/relationships/image" Target="../media/image160.png"/><Relationship Id="rId28" Type="http://schemas.openxmlformats.org/officeDocument/2006/relationships/image" Target="../media/image185.png"/><Relationship Id="rId27" Type="http://schemas.openxmlformats.org/officeDocument/2006/relationships/image" Target="../media/image184.png"/><Relationship Id="rId26" Type="http://schemas.openxmlformats.org/officeDocument/2006/relationships/image" Target="../media/image183.png"/><Relationship Id="rId25" Type="http://schemas.openxmlformats.org/officeDocument/2006/relationships/image" Target="../media/image182.png"/><Relationship Id="rId24" Type="http://schemas.openxmlformats.org/officeDocument/2006/relationships/image" Target="../media/image181.png"/><Relationship Id="rId23" Type="http://schemas.openxmlformats.org/officeDocument/2006/relationships/image" Target="../media/image180.png"/><Relationship Id="rId22" Type="http://schemas.openxmlformats.org/officeDocument/2006/relationships/image" Target="../media/image179.png"/><Relationship Id="rId21" Type="http://schemas.openxmlformats.org/officeDocument/2006/relationships/image" Target="../media/image178.png"/><Relationship Id="rId20" Type="http://schemas.openxmlformats.org/officeDocument/2006/relationships/image" Target="../media/image177.png"/><Relationship Id="rId2" Type="http://schemas.openxmlformats.org/officeDocument/2006/relationships/image" Target="../media/image159.png"/><Relationship Id="rId19" Type="http://schemas.openxmlformats.org/officeDocument/2006/relationships/image" Target="../media/image176.png"/><Relationship Id="rId18" Type="http://schemas.openxmlformats.org/officeDocument/2006/relationships/image" Target="../media/image175.png"/><Relationship Id="rId17" Type="http://schemas.openxmlformats.org/officeDocument/2006/relationships/image" Target="../media/image174.png"/><Relationship Id="rId16" Type="http://schemas.openxmlformats.org/officeDocument/2006/relationships/image" Target="../media/image173.png"/><Relationship Id="rId15" Type="http://schemas.openxmlformats.org/officeDocument/2006/relationships/image" Target="../media/image172.png"/><Relationship Id="rId14" Type="http://schemas.openxmlformats.org/officeDocument/2006/relationships/image" Target="../media/image171.png"/><Relationship Id="rId13" Type="http://schemas.openxmlformats.org/officeDocument/2006/relationships/image" Target="../media/image170.png"/><Relationship Id="rId12" Type="http://schemas.openxmlformats.org/officeDocument/2006/relationships/image" Target="../media/image169.png"/><Relationship Id="rId11" Type="http://schemas.openxmlformats.org/officeDocument/2006/relationships/image" Target="../media/image168.png"/><Relationship Id="rId10" Type="http://schemas.openxmlformats.org/officeDocument/2006/relationships/image" Target="../media/image16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3.png"/><Relationship Id="rId8" Type="http://schemas.openxmlformats.org/officeDocument/2006/relationships/image" Target="../media/image192.png"/><Relationship Id="rId7" Type="http://schemas.openxmlformats.org/officeDocument/2006/relationships/image" Target="../media/image191.png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Relationship Id="rId35" Type="http://schemas.openxmlformats.org/officeDocument/2006/relationships/image" Target="../media/image219.png"/><Relationship Id="rId34" Type="http://schemas.openxmlformats.org/officeDocument/2006/relationships/image" Target="../media/image218.png"/><Relationship Id="rId33" Type="http://schemas.openxmlformats.org/officeDocument/2006/relationships/image" Target="../media/image217.png"/><Relationship Id="rId32" Type="http://schemas.openxmlformats.org/officeDocument/2006/relationships/image" Target="../media/image216.png"/><Relationship Id="rId31" Type="http://schemas.openxmlformats.org/officeDocument/2006/relationships/image" Target="../media/image215.png"/><Relationship Id="rId30" Type="http://schemas.openxmlformats.org/officeDocument/2006/relationships/image" Target="../media/image214.png"/><Relationship Id="rId3" Type="http://schemas.openxmlformats.org/officeDocument/2006/relationships/image" Target="../media/image187.png"/><Relationship Id="rId29" Type="http://schemas.openxmlformats.org/officeDocument/2006/relationships/image" Target="../media/image213.png"/><Relationship Id="rId28" Type="http://schemas.openxmlformats.org/officeDocument/2006/relationships/image" Target="../media/image212.png"/><Relationship Id="rId27" Type="http://schemas.openxmlformats.org/officeDocument/2006/relationships/image" Target="../media/image211.png"/><Relationship Id="rId26" Type="http://schemas.openxmlformats.org/officeDocument/2006/relationships/image" Target="../media/image210.png"/><Relationship Id="rId25" Type="http://schemas.openxmlformats.org/officeDocument/2006/relationships/image" Target="../media/image209.png"/><Relationship Id="rId24" Type="http://schemas.openxmlformats.org/officeDocument/2006/relationships/image" Target="../media/image208.png"/><Relationship Id="rId23" Type="http://schemas.openxmlformats.org/officeDocument/2006/relationships/image" Target="../media/image207.png"/><Relationship Id="rId22" Type="http://schemas.openxmlformats.org/officeDocument/2006/relationships/image" Target="../media/image206.png"/><Relationship Id="rId21" Type="http://schemas.openxmlformats.org/officeDocument/2006/relationships/image" Target="../media/image205.png"/><Relationship Id="rId20" Type="http://schemas.openxmlformats.org/officeDocument/2006/relationships/image" Target="../media/image204.png"/><Relationship Id="rId2" Type="http://schemas.openxmlformats.org/officeDocument/2006/relationships/image" Target="../media/image186.png"/><Relationship Id="rId19" Type="http://schemas.openxmlformats.org/officeDocument/2006/relationships/image" Target="../media/image203.png"/><Relationship Id="rId18" Type="http://schemas.openxmlformats.org/officeDocument/2006/relationships/image" Target="../media/image202.png"/><Relationship Id="rId17" Type="http://schemas.openxmlformats.org/officeDocument/2006/relationships/image" Target="../media/image201.png"/><Relationship Id="rId16" Type="http://schemas.openxmlformats.org/officeDocument/2006/relationships/image" Target="../media/image200.png"/><Relationship Id="rId15" Type="http://schemas.openxmlformats.org/officeDocument/2006/relationships/image" Target="../media/image199.png"/><Relationship Id="rId14" Type="http://schemas.openxmlformats.org/officeDocument/2006/relationships/image" Target="../media/image198.png"/><Relationship Id="rId13" Type="http://schemas.openxmlformats.org/officeDocument/2006/relationships/image" Target="../media/image197.png"/><Relationship Id="rId12" Type="http://schemas.openxmlformats.org/officeDocument/2006/relationships/image" Target="../media/image196.png"/><Relationship Id="rId11" Type="http://schemas.openxmlformats.org/officeDocument/2006/relationships/image" Target="../media/image195.png"/><Relationship Id="rId10" Type="http://schemas.openxmlformats.org/officeDocument/2006/relationships/image" Target="../media/image19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7.png"/><Relationship Id="rId8" Type="http://schemas.openxmlformats.org/officeDocument/2006/relationships/image" Target="../media/image226.png"/><Relationship Id="rId7" Type="http://schemas.openxmlformats.org/officeDocument/2006/relationships/image" Target="../media/image225.jpeg"/><Relationship Id="rId6" Type="http://schemas.openxmlformats.org/officeDocument/2006/relationships/image" Target="../media/image224.png"/><Relationship Id="rId5" Type="http://schemas.openxmlformats.org/officeDocument/2006/relationships/image" Target="../media/image223.png"/><Relationship Id="rId4" Type="http://schemas.openxmlformats.org/officeDocument/2006/relationships/image" Target="../media/image222.png"/><Relationship Id="rId34" Type="http://schemas.openxmlformats.org/officeDocument/2006/relationships/image" Target="../media/image252.png"/><Relationship Id="rId33" Type="http://schemas.openxmlformats.org/officeDocument/2006/relationships/image" Target="../media/image251.png"/><Relationship Id="rId32" Type="http://schemas.openxmlformats.org/officeDocument/2006/relationships/image" Target="../media/image250.png"/><Relationship Id="rId31" Type="http://schemas.openxmlformats.org/officeDocument/2006/relationships/image" Target="../media/image249.png"/><Relationship Id="rId30" Type="http://schemas.openxmlformats.org/officeDocument/2006/relationships/image" Target="../media/image248.png"/><Relationship Id="rId3" Type="http://schemas.openxmlformats.org/officeDocument/2006/relationships/image" Target="../media/image221.png"/><Relationship Id="rId29" Type="http://schemas.openxmlformats.org/officeDocument/2006/relationships/image" Target="../media/image247.png"/><Relationship Id="rId28" Type="http://schemas.openxmlformats.org/officeDocument/2006/relationships/image" Target="../media/image246.png"/><Relationship Id="rId27" Type="http://schemas.openxmlformats.org/officeDocument/2006/relationships/image" Target="../media/image245.png"/><Relationship Id="rId26" Type="http://schemas.openxmlformats.org/officeDocument/2006/relationships/image" Target="../media/image244.png"/><Relationship Id="rId25" Type="http://schemas.openxmlformats.org/officeDocument/2006/relationships/image" Target="../media/image243.png"/><Relationship Id="rId24" Type="http://schemas.openxmlformats.org/officeDocument/2006/relationships/image" Target="../media/image242.png"/><Relationship Id="rId23" Type="http://schemas.openxmlformats.org/officeDocument/2006/relationships/image" Target="../media/image241.png"/><Relationship Id="rId22" Type="http://schemas.openxmlformats.org/officeDocument/2006/relationships/image" Target="../media/image240.png"/><Relationship Id="rId21" Type="http://schemas.openxmlformats.org/officeDocument/2006/relationships/image" Target="../media/image239.png"/><Relationship Id="rId20" Type="http://schemas.openxmlformats.org/officeDocument/2006/relationships/image" Target="../media/image238.png"/><Relationship Id="rId2" Type="http://schemas.openxmlformats.org/officeDocument/2006/relationships/image" Target="../media/image220.png"/><Relationship Id="rId19" Type="http://schemas.openxmlformats.org/officeDocument/2006/relationships/image" Target="../media/image237.png"/><Relationship Id="rId18" Type="http://schemas.openxmlformats.org/officeDocument/2006/relationships/image" Target="../media/image236.png"/><Relationship Id="rId17" Type="http://schemas.openxmlformats.org/officeDocument/2006/relationships/image" Target="../media/image235.png"/><Relationship Id="rId16" Type="http://schemas.openxmlformats.org/officeDocument/2006/relationships/image" Target="../media/image234.png"/><Relationship Id="rId15" Type="http://schemas.openxmlformats.org/officeDocument/2006/relationships/image" Target="../media/image233.png"/><Relationship Id="rId14" Type="http://schemas.openxmlformats.org/officeDocument/2006/relationships/image" Target="../media/image232.png"/><Relationship Id="rId13" Type="http://schemas.openxmlformats.org/officeDocument/2006/relationships/image" Target="../media/image231.png"/><Relationship Id="rId12" Type="http://schemas.openxmlformats.org/officeDocument/2006/relationships/image" Target="../media/image230.png"/><Relationship Id="rId11" Type="http://schemas.openxmlformats.org/officeDocument/2006/relationships/image" Target="../media/image229.png"/><Relationship Id="rId10" Type="http://schemas.openxmlformats.org/officeDocument/2006/relationships/image" Target="../media/image22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0.png"/><Relationship Id="rId8" Type="http://schemas.openxmlformats.org/officeDocument/2006/relationships/image" Target="../media/image259.png"/><Relationship Id="rId7" Type="http://schemas.openxmlformats.org/officeDocument/2006/relationships/image" Target="../media/image258.png"/><Relationship Id="rId6" Type="http://schemas.openxmlformats.org/officeDocument/2006/relationships/image" Target="../media/image257.png"/><Relationship Id="rId5" Type="http://schemas.openxmlformats.org/officeDocument/2006/relationships/image" Target="../media/image256.png"/><Relationship Id="rId4" Type="http://schemas.openxmlformats.org/officeDocument/2006/relationships/image" Target="../media/image255.png"/><Relationship Id="rId30" Type="http://schemas.openxmlformats.org/officeDocument/2006/relationships/image" Target="../media/image281.png"/><Relationship Id="rId3" Type="http://schemas.openxmlformats.org/officeDocument/2006/relationships/image" Target="../media/image254.png"/><Relationship Id="rId29" Type="http://schemas.openxmlformats.org/officeDocument/2006/relationships/image" Target="../media/image280.png"/><Relationship Id="rId28" Type="http://schemas.openxmlformats.org/officeDocument/2006/relationships/image" Target="../media/image279.png"/><Relationship Id="rId27" Type="http://schemas.openxmlformats.org/officeDocument/2006/relationships/image" Target="../media/image278.png"/><Relationship Id="rId26" Type="http://schemas.openxmlformats.org/officeDocument/2006/relationships/image" Target="../media/image277.png"/><Relationship Id="rId25" Type="http://schemas.openxmlformats.org/officeDocument/2006/relationships/image" Target="../media/image276.png"/><Relationship Id="rId24" Type="http://schemas.openxmlformats.org/officeDocument/2006/relationships/image" Target="../media/image275.png"/><Relationship Id="rId23" Type="http://schemas.openxmlformats.org/officeDocument/2006/relationships/image" Target="../media/image274.png"/><Relationship Id="rId22" Type="http://schemas.openxmlformats.org/officeDocument/2006/relationships/image" Target="../media/image273.png"/><Relationship Id="rId21" Type="http://schemas.openxmlformats.org/officeDocument/2006/relationships/image" Target="../media/image272.png"/><Relationship Id="rId20" Type="http://schemas.openxmlformats.org/officeDocument/2006/relationships/image" Target="../media/image271.png"/><Relationship Id="rId2" Type="http://schemas.openxmlformats.org/officeDocument/2006/relationships/image" Target="../media/image253.jpeg"/><Relationship Id="rId19" Type="http://schemas.openxmlformats.org/officeDocument/2006/relationships/image" Target="../media/image270.png"/><Relationship Id="rId18" Type="http://schemas.openxmlformats.org/officeDocument/2006/relationships/image" Target="../media/image269.png"/><Relationship Id="rId17" Type="http://schemas.openxmlformats.org/officeDocument/2006/relationships/image" Target="../media/image268.png"/><Relationship Id="rId16" Type="http://schemas.openxmlformats.org/officeDocument/2006/relationships/image" Target="../media/image267.png"/><Relationship Id="rId15" Type="http://schemas.openxmlformats.org/officeDocument/2006/relationships/image" Target="../media/image266.png"/><Relationship Id="rId14" Type="http://schemas.openxmlformats.org/officeDocument/2006/relationships/image" Target="../media/image265.png"/><Relationship Id="rId13" Type="http://schemas.openxmlformats.org/officeDocument/2006/relationships/image" Target="../media/image264.png"/><Relationship Id="rId12" Type="http://schemas.openxmlformats.org/officeDocument/2006/relationships/image" Target="../media/image263.png"/><Relationship Id="rId11" Type="http://schemas.openxmlformats.org/officeDocument/2006/relationships/image" Target="../media/image262.png"/><Relationship Id="rId10" Type="http://schemas.openxmlformats.org/officeDocument/2006/relationships/image" Target="../media/image26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9.png"/><Relationship Id="rId8" Type="http://schemas.openxmlformats.org/officeDocument/2006/relationships/image" Target="../media/image288.png"/><Relationship Id="rId7" Type="http://schemas.openxmlformats.org/officeDocument/2006/relationships/image" Target="../media/image287.png"/><Relationship Id="rId6" Type="http://schemas.openxmlformats.org/officeDocument/2006/relationships/image" Target="../media/image286.png"/><Relationship Id="rId5" Type="http://schemas.openxmlformats.org/officeDocument/2006/relationships/image" Target="../media/image285.png"/><Relationship Id="rId4" Type="http://schemas.openxmlformats.org/officeDocument/2006/relationships/image" Target="../media/image284.png"/><Relationship Id="rId3" Type="http://schemas.openxmlformats.org/officeDocument/2006/relationships/image" Target="../media/image283.png"/><Relationship Id="rId29" Type="http://schemas.openxmlformats.org/officeDocument/2006/relationships/image" Target="../media/image309.png"/><Relationship Id="rId28" Type="http://schemas.openxmlformats.org/officeDocument/2006/relationships/image" Target="../media/image308.png"/><Relationship Id="rId27" Type="http://schemas.openxmlformats.org/officeDocument/2006/relationships/image" Target="../media/image307.png"/><Relationship Id="rId26" Type="http://schemas.openxmlformats.org/officeDocument/2006/relationships/image" Target="../media/image306.png"/><Relationship Id="rId25" Type="http://schemas.openxmlformats.org/officeDocument/2006/relationships/image" Target="../media/image305.png"/><Relationship Id="rId24" Type="http://schemas.openxmlformats.org/officeDocument/2006/relationships/image" Target="../media/image304.png"/><Relationship Id="rId23" Type="http://schemas.openxmlformats.org/officeDocument/2006/relationships/image" Target="../media/image303.png"/><Relationship Id="rId22" Type="http://schemas.openxmlformats.org/officeDocument/2006/relationships/image" Target="../media/image302.png"/><Relationship Id="rId21" Type="http://schemas.openxmlformats.org/officeDocument/2006/relationships/image" Target="../media/image301.png"/><Relationship Id="rId20" Type="http://schemas.openxmlformats.org/officeDocument/2006/relationships/image" Target="../media/image300.png"/><Relationship Id="rId2" Type="http://schemas.openxmlformats.org/officeDocument/2006/relationships/image" Target="../media/image282.png"/><Relationship Id="rId19" Type="http://schemas.openxmlformats.org/officeDocument/2006/relationships/image" Target="../media/image299.png"/><Relationship Id="rId18" Type="http://schemas.openxmlformats.org/officeDocument/2006/relationships/image" Target="../media/image298.png"/><Relationship Id="rId17" Type="http://schemas.openxmlformats.org/officeDocument/2006/relationships/image" Target="../media/image297.png"/><Relationship Id="rId16" Type="http://schemas.openxmlformats.org/officeDocument/2006/relationships/image" Target="../media/image296.png"/><Relationship Id="rId15" Type="http://schemas.openxmlformats.org/officeDocument/2006/relationships/image" Target="../media/image295.png"/><Relationship Id="rId14" Type="http://schemas.openxmlformats.org/officeDocument/2006/relationships/image" Target="../media/image294.png"/><Relationship Id="rId13" Type="http://schemas.openxmlformats.org/officeDocument/2006/relationships/image" Target="../media/image293.png"/><Relationship Id="rId12" Type="http://schemas.openxmlformats.org/officeDocument/2006/relationships/image" Target="../media/image292.png"/><Relationship Id="rId11" Type="http://schemas.openxmlformats.org/officeDocument/2006/relationships/image" Target="../media/image291.png"/><Relationship Id="rId10" Type="http://schemas.openxmlformats.org/officeDocument/2006/relationships/image" Target="../media/image29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7.png"/><Relationship Id="rId8" Type="http://schemas.openxmlformats.org/officeDocument/2006/relationships/image" Target="../media/image316.png"/><Relationship Id="rId7" Type="http://schemas.openxmlformats.org/officeDocument/2006/relationships/image" Target="../media/image315.png"/><Relationship Id="rId6" Type="http://schemas.openxmlformats.org/officeDocument/2006/relationships/image" Target="../media/image314.png"/><Relationship Id="rId5" Type="http://schemas.openxmlformats.org/officeDocument/2006/relationships/image" Target="../media/image313.png"/><Relationship Id="rId4" Type="http://schemas.openxmlformats.org/officeDocument/2006/relationships/image" Target="../media/image312.png"/><Relationship Id="rId35" Type="http://schemas.openxmlformats.org/officeDocument/2006/relationships/image" Target="../media/image343.png"/><Relationship Id="rId34" Type="http://schemas.openxmlformats.org/officeDocument/2006/relationships/image" Target="../media/image342.png"/><Relationship Id="rId33" Type="http://schemas.openxmlformats.org/officeDocument/2006/relationships/image" Target="../media/image341.png"/><Relationship Id="rId32" Type="http://schemas.openxmlformats.org/officeDocument/2006/relationships/image" Target="../media/image340.png"/><Relationship Id="rId31" Type="http://schemas.openxmlformats.org/officeDocument/2006/relationships/image" Target="../media/image339.png"/><Relationship Id="rId30" Type="http://schemas.openxmlformats.org/officeDocument/2006/relationships/image" Target="../media/image338.png"/><Relationship Id="rId3" Type="http://schemas.openxmlformats.org/officeDocument/2006/relationships/image" Target="../media/image311.jpeg"/><Relationship Id="rId29" Type="http://schemas.openxmlformats.org/officeDocument/2006/relationships/image" Target="../media/image337.png"/><Relationship Id="rId28" Type="http://schemas.openxmlformats.org/officeDocument/2006/relationships/image" Target="../media/image336.png"/><Relationship Id="rId27" Type="http://schemas.openxmlformats.org/officeDocument/2006/relationships/image" Target="../media/image335.png"/><Relationship Id="rId26" Type="http://schemas.openxmlformats.org/officeDocument/2006/relationships/image" Target="../media/image334.png"/><Relationship Id="rId25" Type="http://schemas.openxmlformats.org/officeDocument/2006/relationships/image" Target="../media/image333.png"/><Relationship Id="rId24" Type="http://schemas.openxmlformats.org/officeDocument/2006/relationships/image" Target="../media/image332.png"/><Relationship Id="rId23" Type="http://schemas.openxmlformats.org/officeDocument/2006/relationships/image" Target="../media/image331.png"/><Relationship Id="rId22" Type="http://schemas.openxmlformats.org/officeDocument/2006/relationships/image" Target="../media/image330.png"/><Relationship Id="rId21" Type="http://schemas.openxmlformats.org/officeDocument/2006/relationships/image" Target="../media/image329.png"/><Relationship Id="rId20" Type="http://schemas.openxmlformats.org/officeDocument/2006/relationships/image" Target="../media/image328.png"/><Relationship Id="rId2" Type="http://schemas.openxmlformats.org/officeDocument/2006/relationships/image" Target="../media/image310.jpeg"/><Relationship Id="rId19" Type="http://schemas.openxmlformats.org/officeDocument/2006/relationships/image" Target="../media/image327.png"/><Relationship Id="rId18" Type="http://schemas.openxmlformats.org/officeDocument/2006/relationships/image" Target="../media/image326.png"/><Relationship Id="rId17" Type="http://schemas.openxmlformats.org/officeDocument/2006/relationships/image" Target="../media/image325.png"/><Relationship Id="rId16" Type="http://schemas.openxmlformats.org/officeDocument/2006/relationships/image" Target="../media/image324.png"/><Relationship Id="rId15" Type="http://schemas.openxmlformats.org/officeDocument/2006/relationships/image" Target="../media/image323.png"/><Relationship Id="rId14" Type="http://schemas.openxmlformats.org/officeDocument/2006/relationships/image" Target="../media/image322.png"/><Relationship Id="rId13" Type="http://schemas.openxmlformats.org/officeDocument/2006/relationships/image" Target="../media/image321.png"/><Relationship Id="rId12" Type="http://schemas.openxmlformats.org/officeDocument/2006/relationships/image" Target="../media/image320.png"/><Relationship Id="rId11" Type="http://schemas.openxmlformats.org/officeDocument/2006/relationships/image" Target="../media/image319.png"/><Relationship Id="rId10" Type="http://schemas.openxmlformats.org/officeDocument/2006/relationships/image" Target="../media/image3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59026" y="0"/>
            <a:ext cx="7560958" cy="1026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6279698" cy="527098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65859" y="7436677"/>
            <a:ext cx="1054353" cy="83309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706767" y="7984845"/>
            <a:ext cx="2479039" cy="318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1200" kern="0" spc="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青岛新美腾海绵机械制</a:t>
            </a:r>
            <a:r>
              <a:rPr sz="12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造有限公司</a:t>
            </a:r>
            <a:endParaRPr sz="12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Qingdao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xinmei</a:t>
            </a:r>
            <a:r>
              <a:rPr sz="700" kern="0" spc="6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sponge</a:t>
            </a:r>
            <a:r>
              <a:rPr sz="700" kern="0" spc="7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Machinery</a:t>
            </a:r>
            <a:r>
              <a:rPr sz="700" kern="0" spc="6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Manufac</a:t>
            </a:r>
            <a:r>
              <a:rPr sz="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turing</a:t>
            </a:r>
            <a:r>
              <a:rPr sz="700" kern="0" spc="7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Co.</a:t>
            </a:r>
            <a:r>
              <a:rPr sz="700" kern="0" spc="-8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Ltd.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814408" y="4790287"/>
            <a:ext cx="5755252" cy="546971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7559026" y="5129831"/>
            <a:ext cx="7560958" cy="3923627"/>
            <a:chOff x="0" y="0"/>
            <a:chExt cx="7560958" cy="3923627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7560958" cy="3923627"/>
            </a:xfrm>
            <a:prstGeom prst="rect">
              <a:avLst/>
            </a:prstGeom>
          </p:spPr>
        </p:pic>
        <p:sp>
          <p:nvSpPr>
            <p:cNvPr id="14" name="textbox 14"/>
            <p:cNvSpPr/>
            <p:nvPr/>
          </p:nvSpPr>
          <p:spPr>
            <a:xfrm>
              <a:off x="4145168" y="551839"/>
              <a:ext cx="387350" cy="1365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874"/>
                </a:lnSpc>
                <a:tabLst/>
              </a:pPr>
              <a:r>
                <a:rPr sz="1200" kern="0" spc="140" dirty="0">
                  <a:solidFill>
                    <a:srgbClr val="631E1B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Imei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4172534" y="534432"/>
              <a:ext cx="27839" cy="26517"/>
            </a:xfrm>
            <a:prstGeom prst="rect">
              <a:avLst/>
            </a:prstGeom>
          </p:spPr>
        </p:pic>
      </p:grpSp>
      <p:sp>
        <p:nvSpPr>
          <p:cNvPr id="18" name="textbox 18"/>
          <p:cNvSpPr/>
          <p:nvPr/>
        </p:nvSpPr>
        <p:spPr>
          <a:xfrm>
            <a:off x="10916795" y="2455561"/>
            <a:ext cx="3482975" cy="2138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64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7645" indent="155575" algn="l" rtl="0" eaLnBrk="0">
              <a:lnSpc>
                <a:spcPct val="77000"/>
              </a:lnSpc>
              <a:tabLst/>
            </a:pPr>
            <a:r>
              <a:rPr sz="57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SPONGE</a:t>
            </a:r>
            <a:r>
              <a:rPr sz="5700" kern="0" spc="4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600" kern="0" spc="5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CUTTING</a:t>
            </a:r>
            <a:endParaRPr sz="5600" dirty="0">
              <a:latin typeface="Arial"/>
              <a:ea typeface="Arial"/>
              <a:cs typeface="Arial"/>
            </a:endParaRPr>
          </a:p>
          <a:p>
            <a:pPr marL="2578100" algn="l" rtl="0" eaLnBrk="0">
              <a:lnSpc>
                <a:spcPct val="101000"/>
              </a:lnSpc>
              <a:spcBef>
                <a:spcPts val="1056"/>
              </a:spcBef>
              <a:tabLst>
                <a:tab pos="3469004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6"/>
              </a:spcBef>
              <a:tabLst/>
            </a:pPr>
            <a:r>
              <a:rPr sz="2300" kern="0" spc="17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专业海绵切割设备服务商</a:t>
            </a:r>
            <a:endParaRPr sz="23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842526" y="3309061"/>
            <a:ext cx="1820951" cy="1820938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4072163" y="8536878"/>
            <a:ext cx="2926714" cy="1069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2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TEL</a:t>
            </a: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sz="800" kern="0" spc="-7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0532-8775</a:t>
            </a:r>
            <a:r>
              <a:rPr sz="800" kern="0" spc="10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5602   0532-8776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0291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47625" indent="-27305" algn="l" rtl="0" eaLnBrk="0">
              <a:lnSpc>
                <a:spcPct val="153000"/>
              </a:lnSpc>
              <a:spcBef>
                <a:spcPts val="23"/>
              </a:spcBef>
              <a:tabLst/>
            </a:pP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Phone：</a:t>
            </a:r>
            <a:r>
              <a:rPr sz="800" kern="0" spc="-5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136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0896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3598    187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2472</a:t>
            </a:r>
            <a:r>
              <a:rPr sz="800" kern="0" spc="12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1198     136</a:t>
            </a:r>
            <a:r>
              <a:rPr sz="800" kern="0" spc="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0648</a:t>
            </a:r>
            <a:r>
              <a:rPr sz="800" kern="0" spc="12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1969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+86-158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6687</a:t>
            </a:r>
            <a:r>
              <a:rPr sz="800" kern="0" spc="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2938    +86-186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6165</a:t>
            </a:r>
            <a:r>
              <a:rPr sz="800" kern="0" spc="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6953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20320" algn="l" rtl="0" eaLnBrk="0">
              <a:lnSpc>
                <a:spcPts val="1061"/>
              </a:lnSpc>
              <a:spcBef>
                <a:spcPts val="446"/>
              </a:spcBef>
              <a:tabLst/>
            </a:pP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E-mail：</a:t>
            </a:r>
            <a:r>
              <a:rPr sz="800" kern="0" spc="-13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99215"/>
                  </a:srgbClr>
                </a:solidFill>
                <a:latin typeface="Microsoft YaHei"/>
                <a:ea typeface="Microsoft YaHei"/>
                <a:cs typeface="Microsoft YaHei"/>
              </a:rPr>
              <a:t>contact@xinmeit</a:t>
            </a:r>
            <a:r>
              <a:rPr sz="800" kern="0" spc="-20" dirty="0">
                <a:solidFill>
                  <a:srgbClr val="221815">
                    <a:alpha val="99215"/>
                  </a:srgbClr>
                </a:solidFill>
                <a:latin typeface="Microsoft YaHei"/>
                <a:ea typeface="Microsoft YaHei"/>
                <a:cs typeface="Microsoft YaHei"/>
              </a:rPr>
              <a:t>eng.cn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2700" algn="l" rtl="0" eaLnBrk="0">
              <a:lnSpc>
                <a:spcPct val="83000"/>
              </a:lnSpc>
              <a:spcBef>
                <a:spcPts val="649"/>
              </a:spcBef>
              <a:tabLst/>
            </a:pP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ADD</a:t>
            </a:r>
            <a:r>
              <a:rPr sz="800" kern="0" spc="2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sz="800" kern="0" spc="-13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Chengyang</a:t>
            </a:r>
            <a:r>
              <a:rPr sz="800" kern="0" spc="1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District</a:t>
            </a:r>
            <a:r>
              <a:rPr sz="800" kern="0" spc="2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Qingdao</a:t>
            </a:r>
            <a:r>
              <a:rPr sz="800" kern="0" spc="2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China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61"/>
              </a:lnSpc>
              <a:spcBef>
                <a:spcPts val="2"/>
              </a:spcBef>
              <a:tabLst/>
            </a:pP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Web：</a:t>
            </a:r>
            <a:r>
              <a:rPr sz="800" kern="0" spc="-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  <a:hlinkClick xmlns:r="http://schemas.openxmlformats.org/officeDocument/2006/relationships" r:id="rId9" tooltip="">
                  <a:extLst>
                    <a:ext uri="{DAF060AB-1E55-43B9-8AAB-6FB025537F2F}">
                      <wpsdc:hlinkClr xmlns:wpsdc="http://www.wps.cn/officeDocument/2017/drawingmlCustomData" val="221815"/>
                      <wpsdc:folHlinkClr xmlns:wpsdc="http://www.wps.cn/officeDocument/2017/drawingmlCustomData" val="221815"/>
                      <wpsdc:hlinkUnderline xmlns:wpsdc="http://www.wps.cn/officeDocument/2017/drawingmlCustomData" val="0"/>
                    </a:ext>
                  </a:extLst>
                </a:hlinkClick>
              </a:rPr>
              <a:t>https://www.foamcutting-machines.com/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0" y="0"/>
            <a:ext cx="1725527" cy="1709078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724748" y="8536674"/>
            <a:ext cx="2821304" cy="1078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1590" algn="l" rtl="0" eaLnBrk="0">
              <a:lnSpc>
                <a:spcPct val="86000"/>
              </a:lnSpc>
              <a:tabLst/>
            </a:pP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电话：0532-8775</a:t>
            </a:r>
            <a:r>
              <a:rPr sz="800" kern="0" spc="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5602   0532-8776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0291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45084" indent="-31115" algn="l" rtl="0" eaLnBrk="0">
              <a:lnSpc>
                <a:spcPct val="148000"/>
              </a:lnSpc>
              <a:spcBef>
                <a:spcPts val="161"/>
              </a:spcBef>
              <a:tabLst/>
            </a:pP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手机：136</a:t>
            </a:r>
            <a:r>
              <a:rPr sz="800" kern="0" spc="7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0896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3598    187</a:t>
            </a:r>
            <a:r>
              <a:rPr sz="800" kern="0" spc="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24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72</a:t>
            </a:r>
            <a:r>
              <a:rPr sz="800" kern="0" spc="12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1198     136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0648</a:t>
            </a:r>
            <a:r>
              <a:rPr sz="800" kern="0" spc="12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1969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+86-158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6687</a:t>
            </a:r>
            <a:r>
              <a:rPr sz="800" kern="0" spc="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2938    +86-186</a:t>
            </a:r>
            <a:r>
              <a:rPr sz="8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6165</a:t>
            </a:r>
            <a:r>
              <a:rPr sz="800" kern="0" spc="9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6953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7779" algn="l" rtl="0" eaLnBrk="0">
              <a:lnSpc>
                <a:spcPts val="1061"/>
              </a:lnSpc>
              <a:spcBef>
                <a:spcPts val="446"/>
              </a:spcBef>
              <a:tabLst/>
            </a:pP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邮箱：</a:t>
            </a:r>
            <a:r>
              <a:rPr sz="800" kern="0" spc="-14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221815">
                    <a:alpha val="99607"/>
                  </a:srgbClr>
                </a:solidFill>
                <a:latin typeface="Microsoft YaHei"/>
                <a:ea typeface="Microsoft YaHei"/>
                <a:cs typeface="Microsoft YaHei"/>
              </a:rPr>
              <a:t>contact@xi</a:t>
            </a:r>
            <a:r>
              <a:rPr sz="800" kern="0" spc="-10" dirty="0">
                <a:solidFill>
                  <a:srgbClr val="221815">
                    <a:alpha val="99607"/>
                  </a:srgbClr>
                </a:solidFill>
                <a:latin typeface="Microsoft YaHei"/>
                <a:ea typeface="Microsoft YaHei"/>
                <a:cs typeface="Microsoft YaHei"/>
              </a:rPr>
              <a:t>nmeiteng.cn   </a:t>
            </a:r>
            <a:r>
              <a:rPr sz="8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huchuansen@gmail.com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2700" algn="l" rtl="0" eaLnBrk="0">
              <a:lnSpc>
                <a:spcPct val="87000"/>
              </a:lnSpc>
              <a:spcBef>
                <a:spcPts val="574"/>
              </a:spcBef>
              <a:tabLst/>
            </a:pPr>
            <a:r>
              <a:rPr sz="800" kern="0" spc="3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地址：山东省青岛市城阳区京口社区京口</a:t>
            </a:r>
            <a:r>
              <a:rPr sz="800" kern="0" spc="2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工业园1180号东南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061"/>
              </a:lnSpc>
              <a:spcBef>
                <a:spcPts val="4"/>
              </a:spcBef>
              <a:tabLst/>
            </a:pP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网址：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www</a:t>
            </a: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xinmeiteng</a:t>
            </a:r>
            <a:r>
              <a:rPr sz="800" kern="0" spc="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8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cn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106526" y="4467883"/>
            <a:ext cx="2299728" cy="637038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582456" y="5547779"/>
            <a:ext cx="2395080" cy="305117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701205" y="7432479"/>
            <a:ext cx="1814195" cy="433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374015" algn="l" rtl="0" eaLnBrk="0">
              <a:lnSpc>
                <a:spcPts val="2006"/>
              </a:lnSpc>
              <a:spcBef>
                <a:spcPts val="3"/>
              </a:spcBef>
              <a:tabLst>
                <a:tab pos="451484" algn="l"/>
              </a:tabLst>
            </a:pPr>
            <a:r>
              <a:rPr sz="2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2700" kern="0" spc="69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xim</a:t>
            </a:r>
            <a:r>
              <a:rPr sz="2700" kern="0" spc="49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69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2700" dirty="0">
              <a:latin typeface="Arial"/>
              <a:ea typeface="Arial"/>
              <a:cs typeface="Arial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386478" y="7534694"/>
            <a:ext cx="113321" cy="253606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13905" y="7445179"/>
            <a:ext cx="361746" cy="407225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10097048" y="9319535"/>
            <a:ext cx="2476500" cy="318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1200" kern="0" spc="8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青岛新美腾海绵机械制造有限公司</a:t>
            </a:r>
            <a:endParaRPr sz="12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Qingdao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xinmei</a:t>
            </a:r>
            <a:r>
              <a:rPr sz="700" kern="0" spc="5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sponge</a:t>
            </a:r>
            <a:r>
              <a:rPr sz="700" kern="0" spc="8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Machinery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Manufactur</a:t>
            </a:r>
            <a:r>
              <a:rPr sz="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700" kern="0" spc="9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Co.</a:t>
            </a:r>
            <a:r>
              <a:rPr sz="700" kern="0" spc="-8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Ltd.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101799" y="5203824"/>
            <a:ext cx="1392555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5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900" kern="0" spc="-1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扫码进入官网了解更多详情</a:t>
            </a:r>
            <a:endParaRPr sz="9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3475088" y="4123420"/>
            <a:ext cx="556259" cy="192404"/>
          </a:xfrm>
          <a:prstGeom prst="rect">
            <a:avLst/>
          </a:prstGeom>
          <a:solidFill>
            <a:srgbClr val="FFFFFF">
              <a:alpha val="9647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68000"/>
              </a:lnSpc>
              <a:spcBef>
                <a:spcPts val="2"/>
              </a:spcBef>
              <a:tabLst/>
            </a:pPr>
            <a:r>
              <a:rPr sz="1000" kern="0" spc="-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ximmei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486258" y="4160652"/>
            <a:ext cx="106832" cy="120269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708336" y="4158145"/>
            <a:ext cx="306997" cy="24599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12042737" y="5686920"/>
            <a:ext cx="43815" cy="43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5"/>
              </a:lnSpc>
              <a:tabLst/>
            </a:pPr>
            <a:r>
              <a:rPr sz="2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●</a:t>
            </a:r>
            <a:endParaRPr sz="200" dirty="0"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50"/>
          <p:cNvSpPr/>
          <p:nvPr/>
        </p:nvSpPr>
        <p:spPr>
          <a:xfrm>
            <a:off x="714574" y="2259025"/>
            <a:ext cx="3528695" cy="6997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19075" algn="l" rtl="0" eaLnBrk="0">
              <a:lnSpc>
                <a:spcPct val="84000"/>
              </a:lnSpc>
              <a:tabLst/>
            </a:pP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青岛新美腾海绵机械制造有限公司创始于</a:t>
            </a:r>
            <a:r>
              <a:rPr sz="800" kern="0" spc="2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2000</a:t>
            </a:r>
            <a:r>
              <a:rPr sz="800" kern="0" spc="1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年，是一家专业生产海绵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5240" algn="l" rtl="0" eaLnBrk="0">
              <a:lnSpc>
                <a:spcPts val="1720"/>
              </a:lnSpc>
              <a:tabLst/>
            </a:pP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切割加工设备的高新技术企业。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4604" indent="204470" algn="l" rtl="0" eaLnBrk="0">
              <a:lnSpc>
                <a:spcPct val="181000"/>
              </a:lnSpc>
              <a:spcBef>
                <a:spcPts val="300"/>
              </a:spcBef>
              <a:tabLst/>
            </a:pP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十余年来，公司坚持创新驱动发展，</a:t>
            </a:r>
            <a:r>
              <a:rPr sz="800" kern="0" spc="-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以客户、市场为导向，专注自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主创新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体系，致力于为全球客户提供卓越的产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品和服务。主要产品有：切割、异形切割、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发泡、再生复合、粉碎、自动化等十余个系列，50 余个品种产品。公司拥有国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内外顶级加工设备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余台，设备投资</a:t>
            </a:r>
            <a:r>
              <a:rPr sz="800" kern="0" spc="2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1000</a:t>
            </a:r>
            <a:r>
              <a:rPr sz="800" kern="0" spc="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余万元，加工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精度达到国际先进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水平。同时汲取国际先进的管理机制，产品均已通过  ISO9001、2000  国际质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量管理体系认证和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 认证，并荣获青岛市专精特新中小企业殊荣。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5240" indent="203834" algn="l" rtl="0" eaLnBrk="0">
              <a:lnSpc>
                <a:spcPct val="179000"/>
              </a:lnSpc>
              <a:spcBef>
                <a:spcPts val="193"/>
              </a:spcBef>
              <a:tabLst/>
            </a:pP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公司始终秉承“质量求生存、信誉求发展”的经营理念，</a:t>
            </a:r>
            <a:r>
              <a:rPr sz="800" kern="0" spc="-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以高标准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、严要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求把控产品品质，得到了社会的认可，产品畅销全球并出口欧洲、美洲、亚洲、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大洋洲、非洲等地区。公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司将不断为合作伙伴提供更加完美的解决方案，更加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优质的产品，创造更多的价值！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970" indent="205740" algn="l" rtl="0" eaLnBrk="0">
              <a:lnSpc>
                <a:spcPct val="127000"/>
              </a:lnSpc>
              <a:spcBef>
                <a:spcPts val="244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Qingdao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Xinmeiteng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  Machinery  Ma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nufacturing  Co.,  Ltd.  was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founded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2000,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professional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 of high-tech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enterprises.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3334" indent="210820" algn="l" rtl="0" eaLnBrk="0">
              <a:lnSpc>
                <a:spcPct val="143000"/>
              </a:lnSpc>
              <a:spcBef>
                <a:spcPts val="360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 than ten years, the company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 adh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ered to innovation-driven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development,   customer-o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riented   and    market-oriented,   focused    on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independent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innova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tion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system,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committed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providing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excellent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services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global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custo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mers. The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profiled  cutting,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foaming,  rebonded,laminating,  crushi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ng,  automation  and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 than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10 series,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 t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50 varieties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products.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company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sets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domestic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foreign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top</a:t>
            </a:r>
            <a:r>
              <a:rPr sz="8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</a:t>
            </a:r>
            <a:r>
              <a:rPr sz="800" kern="0" spc="2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investment</a:t>
            </a:r>
            <a:r>
              <a:rPr sz="800" kern="0" spc="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</a:t>
            </a:r>
            <a:r>
              <a:rPr sz="8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  10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million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yuan,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</a:t>
            </a:r>
            <a:r>
              <a:rPr sz="800" kern="0" spc="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accuracy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reaches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international</a:t>
            </a:r>
            <a:r>
              <a:rPr sz="800" kern="0" spc="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advanced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evel.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same</a:t>
            </a:r>
            <a:r>
              <a:rPr sz="8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time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1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absorb</a:t>
            </a:r>
            <a:r>
              <a:rPr sz="8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international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advanced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manage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ment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mechanism, the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have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passed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ISO9001, 2000 international quality management s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ystem certification and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  certification,  and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won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 Qingdao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special  small  and  medium-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sized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enterprise award.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indent="203200" algn="l" rtl="0" eaLnBrk="0">
              <a:lnSpc>
                <a:spcPct val="146000"/>
              </a:lnSpc>
              <a:spcBef>
                <a:spcPts val="1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2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company</a:t>
            </a:r>
            <a:r>
              <a:rPr sz="800" kern="0" spc="2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always</a:t>
            </a:r>
            <a:r>
              <a:rPr sz="800" kern="0" spc="2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been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adhering</a:t>
            </a:r>
            <a:r>
              <a:rPr sz="800" kern="0" spc="1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"Survive</a:t>
            </a:r>
            <a:r>
              <a:rPr sz="800" kern="0" spc="2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800" kern="0" spc="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Credibility for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development"business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philosophy, with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standards,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strict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requirement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 to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been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recognized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 the society,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sold  all  over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world  and  exported  to  Euro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America,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Asia,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Oceania,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Africa</a:t>
            </a:r>
            <a:r>
              <a:rPr sz="800" kern="0" spc="1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1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  regions.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  company</a:t>
            </a:r>
            <a:r>
              <a:rPr sz="800" kern="0" spc="1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will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continue</a:t>
            </a:r>
            <a:r>
              <a:rPr sz="800" kern="0" spc="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  provide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partners with more perfect solutions,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more quality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products,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create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value!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8045628" y="5700752"/>
            <a:ext cx="6547496" cy="3082540"/>
            <a:chOff x="0" y="0"/>
            <a:chExt cx="6547496" cy="3082540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547496" cy="3082540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3885869" y="420903"/>
              <a:ext cx="387350" cy="1365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874"/>
                </a:lnSpc>
                <a:tabLst/>
              </a:pPr>
              <a:r>
                <a:rPr sz="1200" kern="0" spc="100" dirty="0">
                  <a:solidFill>
                    <a:srgbClr val="611E1B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ImEi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56" name="picture 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913224" y="403490"/>
              <a:ext cx="27839" cy="26530"/>
            </a:xfrm>
            <a:prstGeom prst="rect">
              <a:avLst/>
            </a:prstGeom>
          </p:spPr>
        </p:pic>
      </p:grpSp>
      <p:pic>
        <p:nvPicPr>
          <p:cNvPr id="58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833569" y="2024174"/>
            <a:ext cx="1871319" cy="7443384"/>
          </a:xfrm>
          <a:prstGeom prst="rect">
            <a:avLst/>
          </a:prstGeom>
        </p:spPr>
      </p:pic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11301482" y="2687028"/>
          <a:ext cx="3185160" cy="1962150"/>
        </p:xfrm>
        <a:graphic>
          <a:graphicData uri="http://schemas.openxmlformats.org/drawingml/2006/table">
            <a:tbl>
              <a:tblPr/>
              <a:tblGrid>
                <a:gridCol w="1888489"/>
                <a:gridCol w="1296670"/>
              </a:tblGrid>
              <a:tr h="208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3679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型  号 Type number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859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C517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2409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切割厚度 Cuttin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 thickness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859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0.5-70mm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2409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切割宽度 Cutting width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859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2200mm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2409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 Cutting height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1304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1300mm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2409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切割速度Cutting speed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859" algn="l" rtl="0" eaLnBrk="0">
                        <a:lnSpc>
                          <a:spcPct val="7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0-120m/min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2409" algn="l" rtl="0" eaLnBrk="0">
                        <a:lnSpc>
                          <a:spcPts val="928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切割精度Cutting</a:t>
                      </a:r>
                      <a:r>
                        <a:rPr sz="700" kern="0" spc="2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tolerance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85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0.5-3mm  ±0.05mm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3679" algn="l" rtl="0" eaLnBrk="0">
                        <a:lnSpc>
                          <a:spcPct val="9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主机电机功率Main motor 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859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25KW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3679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主机重量Main unit weig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859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3679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主机外形尺寸（长*宽*高）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236854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unit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dimensions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（L*W*H）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95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6500*3000*2600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8003692" y="1026058"/>
            <a:ext cx="6480860" cy="694077"/>
            <a:chOff x="0" y="0"/>
            <a:chExt cx="6480860" cy="694077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48333"/>
              <a:ext cx="6480860" cy="645744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182117" y="142216"/>
              <a:ext cx="5062220" cy="4965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46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3970" algn="l" rtl="0" eaLnBrk="0">
                <a:lnSpc>
                  <a:spcPct val="88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C517路轨平切机</a:t>
              </a:r>
              <a:endParaRPr sz="2000" dirty="0">
                <a:latin typeface="Microsoft YaHei"/>
                <a:ea typeface="Microsoft YaHei"/>
                <a:cs typeface="Microsoft YaHei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C517 Linear motion Guide Long fo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am block</a:t>
              </a:r>
              <a:r>
                <a:rPr sz="1200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Horizontal Cutting</a:t>
              </a:r>
              <a:r>
                <a:rPr sz="1200" kern="0" spc="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Machine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5966679" y="137489"/>
              <a:ext cx="412292" cy="464121"/>
            </a:xfrm>
            <a:prstGeom prst="rect">
              <a:avLst/>
            </a:prstGeom>
          </p:spPr>
        </p:pic>
        <p:pic>
          <p:nvPicPr>
            <p:cNvPr id="68" name="picture 6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444" y="0"/>
              <a:ext cx="6479997" cy="12700"/>
            </a:xfrm>
            <a:prstGeom prst="rect">
              <a:avLst/>
            </a:prstGeom>
          </p:spPr>
        </p:pic>
      </p:grpSp>
      <p:sp>
        <p:nvSpPr>
          <p:cNvPr id="70" name="textbox 70"/>
          <p:cNvSpPr/>
          <p:nvPr/>
        </p:nvSpPr>
        <p:spPr>
          <a:xfrm>
            <a:off x="7998489" y="2717012"/>
            <a:ext cx="2908935" cy="15474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240" indent="200025" algn="l" rtl="0" eaLnBrk="0">
              <a:lnSpc>
                <a:spcPct val="134000"/>
              </a:lnSpc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C517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Linear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tion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Guide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Infinite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Long sheet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 speed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Horizontal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latest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independent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R&amp;D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high-precision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horizontal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ng</a:t>
            </a:r>
            <a:r>
              <a:rPr sz="8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machine.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reciproca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ting</a:t>
            </a:r>
            <a:r>
              <a:rPr sz="8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unlimited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foam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indent="2540" algn="l" rtl="0" eaLnBrk="0">
              <a:lnSpc>
                <a:spcPct val="139000"/>
              </a:lnSpc>
              <a:spcBef>
                <a:spcPts val="1"/>
              </a:spcBef>
              <a:tabLst/>
            </a:pP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 into slice fo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laminating.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 adopts servo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motor,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travel-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rail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linear guide,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platform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using v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acuum suction.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Equipped with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entry feeding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grinding, 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runs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smoothly,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with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higher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precision,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noise, fast cutting speed 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higher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8006719" y="2013839"/>
            <a:ext cx="6490970" cy="336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4945" algn="l" rtl="0" eaLnBrk="0">
              <a:lnSpc>
                <a:spcPct val="132000"/>
              </a:lnSpc>
              <a:tabLst/>
            </a:pP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C517 路轨平切机是我公司最新自主研发的高精度海绵路轨切割机，本机主要把无限长的平泡切割成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无限长的薄片海绵进行复合，本机采用伺服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电机，路轨采用直线导轨，平台采用吸风吸附。配置自动顶刀，自动磨刀，切割运行平稳，切割</a:t>
            </a:r>
            <a:r>
              <a:rPr sz="8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精度高，噪音小，切割速度快，效率更高。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711193" y="1241228"/>
            <a:ext cx="3804920" cy="335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2100" kern="0" spc="5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企业简介</a:t>
            </a:r>
            <a:r>
              <a:rPr sz="2100" kern="0" spc="5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100" kern="0" spc="-1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COMPANY</a:t>
            </a:r>
            <a:r>
              <a:rPr sz="2100" kern="0" spc="-1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-1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PROFILE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126035" y="789264"/>
            <a:ext cx="718997" cy="803569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12221307" y="446280"/>
            <a:ext cx="2368550" cy="205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切割系列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CUTTING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80" name="path 80"/>
          <p:cNvSpPr/>
          <p:nvPr/>
        </p:nvSpPr>
        <p:spPr>
          <a:xfrm>
            <a:off x="723891" y="542436"/>
            <a:ext cx="11347425" cy="12700"/>
          </a:xfrm>
          <a:custGeom>
            <a:avLst/>
            <a:gdLst/>
            <a:ahLst/>
            <a:cxnLst/>
            <a:rect l="0" t="0" r="0" b="0"/>
            <a:pathLst>
              <a:path w="17869" h="20">
                <a:moveTo>
                  <a:pt x="0" y="10"/>
                </a:moveTo>
                <a:lnTo>
                  <a:pt x="17869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004137" y="1755788"/>
            <a:ext cx="6479997" cy="12700"/>
          </a:xfrm>
          <a:prstGeom prst="rect">
            <a:avLst/>
          </a:prstGeom>
        </p:spPr>
      </p:pic>
      <p:sp>
        <p:nvSpPr>
          <p:cNvPr id="84" name="path 84"/>
          <p:cNvSpPr/>
          <p:nvPr/>
        </p:nvSpPr>
        <p:spPr>
          <a:xfrm>
            <a:off x="723891" y="708931"/>
            <a:ext cx="6121146" cy="12700"/>
          </a:xfrm>
          <a:custGeom>
            <a:avLst/>
            <a:gdLst/>
            <a:ahLst/>
            <a:cxnLst/>
            <a:rect l="0" t="0" r="0" b="0"/>
            <a:pathLst>
              <a:path w="9639" h="20">
                <a:moveTo>
                  <a:pt x="0" y="10"/>
                </a:moveTo>
                <a:lnTo>
                  <a:pt x="9639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6" name="path 86"/>
          <p:cNvSpPr/>
          <p:nvPr/>
        </p:nvSpPr>
        <p:spPr>
          <a:xfrm>
            <a:off x="723891" y="1717373"/>
            <a:ext cx="6121146" cy="12700"/>
          </a:xfrm>
          <a:custGeom>
            <a:avLst/>
            <a:gdLst/>
            <a:ahLst/>
            <a:cxnLst/>
            <a:rect l="0" t="0" r="0" b="0"/>
            <a:pathLst>
              <a:path w="9639" h="20">
                <a:moveTo>
                  <a:pt x="0" y="10"/>
                </a:moveTo>
                <a:lnTo>
                  <a:pt x="9639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" name="textbox 88"/>
          <p:cNvSpPr/>
          <p:nvPr/>
        </p:nvSpPr>
        <p:spPr>
          <a:xfrm>
            <a:off x="14398133" y="9747723"/>
            <a:ext cx="33972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0000"/>
              </a:lnSpc>
              <a:tabLst/>
            </a:pPr>
            <a:r>
              <a:rPr sz="900" kern="0" spc="4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01/02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2270028" y="6126899"/>
            <a:ext cx="43815" cy="43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5"/>
              </a:lnSpc>
              <a:tabLst/>
            </a:pPr>
            <a:r>
              <a:rPr sz="200" kern="0" spc="0" dirty="0">
                <a:solidFill>
                  <a:srgbClr val="221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●</a:t>
            </a:r>
            <a:endParaRPr sz="200" dirty="0"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2"/>
          <p:cNvSpPr/>
          <p:nvPr/>
        </p:nvSpPr>
        <p:spPr>
          <a:xfrm>
            <a:off x="413045" y="1827834"/>
            <a:ext cx="6750050" cy="1681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9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8904" indent="202564" algn="l" rtl="0" eaLnBrk="0">
              <a:lnSpc>
                <a:spcPct val="159000"/>
              </a:lnSpc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机身全钢板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重量大稳定性高。轮子采用合金钢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硬度高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达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HRC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60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以上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耐磨损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使用寿命可达十年以上。刀板采用高速合金钢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硬度达到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HRC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60,</a:t>
            </a:r>
            <a:r>
              <a:rPr sz="700" kern="0" spc="1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使用寿命可达八年以上。顶刀装置采用先进技术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可以自动顶刀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也可单个手动微调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。前海绵托辊可以自动上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升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无需人工操作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尾部切割更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精准。轮子随刀带磨损自动向前移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保持每个顶刀接触面受力均匀</a:t>
            </a:r>
            <a:r>
              <a:rPr sz="700" kern="0" spc="-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。数控系统采用全套西门子系统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稳定可靠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切割精度准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切割速度高。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19684" indent="195579" algn="l" rtl="0" eaLnBrk="0">
              <a:lnSpc>
                <a:spcPct val="131000"/>
              </a:lnSpc>
              <a:spcBef>
                <a:spcPts val="1226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basis frame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full steel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plate,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 weight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 stab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ility.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Band  knife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wheel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made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alloy steelhardness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up to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HRC60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above,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wear-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resis-tant, service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life 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 than ten years.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holder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plate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made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of High-speed Steel,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hardness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reaches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HRC60  °  ,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usage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life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 than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eight years.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pushing device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advanced technology,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automatically feeding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also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2700" indent="6985" algn="l" rtl="0" eaLnBrk="0">
              <a:lnSpc>
                <a:spcPct val="126000"/>
              </a:lnSpc>
              <a:spcBef>
                <a:spcPts val="314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manually fine-tuned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individually. The front sponge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roller 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rise automatically wi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thout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manual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operation,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 the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end tail.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 wheels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move forward automatically with the we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 of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belt to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keep the force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each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contact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surface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uniform.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CNC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7145" algn="l" rtl="0" eaLnBrk="0">
              <a:lnSpc>
                <a:spcPts val="1061"/>
              </a:lnSpc>
              <a:spcBef>
                <a:spcPts val="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 a full set of Siemens system which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stable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reliable,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accurate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35076" y="7628622"/>
            <a:ext cx="3244622" cy="2481682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8028921" y="1878162"/>
            <a:ext cx="6529069" cy="11703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2225" indent="189864" algn="l" rtl="0" eaLnBrk="0">
              <a:lnSpc>
                <a:spcPct val="146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本机采用全伺服电机控制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切割精度高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切割速度快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把块状海绵切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成片状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便于其他设备加工生产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与其他机器的不同点在于增加了自动磨刀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自动顶刀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磨刀室增加了吹气清洁功能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和照明装置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海绵加工行业。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4604" indent="198120" algn="l" rtl="0" eaLnBrk="0">
              <a:lnSpc>
                <a:spcPct val="131000"/>
              </a:lnSpc>
              <a:spcBef>
                <a:spcPts val="243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controlled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 full set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servo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motors,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fast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 speed.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sheets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easy for other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 equipment of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production, 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difference with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rizontal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our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factory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increase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-matic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 grinding, automatic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 entry feeding,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grinding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unit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increased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dus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blowing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cleaning function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lighting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device.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61"/>
              </a:lnSpc>
              <a:spcBef>
                <a:spcPts val="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industry.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536651" y="6638988"/>
            <a:ext cx="6511925" cy="1102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2564" algn="l" rtl="0" eaLnBrk="0">
              <a:lnSpc>
                <a:spcPct val="146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本机采用国内先进的数控触摸屏装置</a:t>
            </a:r>
            <a:r>
              <a:rPr sz="7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该装置可以直接通过输入数字来控制切割厚度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不用交换齿轮或者更换齿轮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与传统的圆切机相比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它具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有切割厚度更薄</a:t>
            </a:r>
            <a:r>
              <a:rPr sz="7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切割精度更高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切割速度更快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机器的故障更少的优点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大大提高了产品的质量和工作效率。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7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3495" indent="203200" algn="l" rtl="0" eaLnBrk="0">
              <a:lnSpc>
                <a:spcPct val="131000"/>
              </a:lnSpc>
              <a:spcBef>
                <a:spcPts val="2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China's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advanced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CNC touch sc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reen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device,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directly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 thickness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inputting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numbers,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without exchanging or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replacing gears, compared with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traditional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peeling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cutter,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advantages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thinner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thickness,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igher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precision, faster cutting spee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fewer failures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machine, which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greatly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improves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working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8030111" y="6654440"/>
            <a:ext cx="6489065" cy="949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0025" algn="l" rtl="0" eaLnBrk="0">
              <a:lnSpc>
                <a:spcPct val="146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本机主要用于无限长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泡绵的无限长切片工作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切割出的产品主要用于海绵和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其他材料复合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本机采用进口变频调速控制技术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运行平稳、切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割精确、生产效率高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是连续自动发泡的必备配套设备。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6509" indent="200660" algn="l" rtl="0" eaLnBrk="0">
              <a:lnSpc>
                <a:spcPct val="131000"/>
              </a:lnSpc>
              <a:spcBef>
                <a:spcPts val="3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unlimited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foam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infinite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 slicing work.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lami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nation. This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imported frequency conversion speed control technology,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smooth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operation,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preci-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sion,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 efficiency,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necessary set equip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ment for continuous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foaming.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363715" y="3214020"/>
            <a:ext cx="2988766" cy="1833164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9334" y="3879803"/>
            <a:ext cx="3525508" cy="136711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538251" y="950556"/>
            <a:ext cx="6480873" cy="742455"/>
            <a:chOff x="0" y="0"/>
            <a:chExt cx="6480873" cy="742455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48362"/>
              <a:ext cx="6480873" cy="645744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218647" y="443910"/>
              <a:ext cx="377825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TDPB-1900 High-end Cylinder foam Pee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ling</a:t>
              </a:r>
              <a:r>
                <a:rPr sz="1200" kern="0" spc="6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681772" y="158763"/>
              <a:ext cx="1753864" cy="241552"/>
            </a:xfrm>
            <a:prstGeom prst="rect">
              <a:avLst/>
            </a:prstGeom>
          </p:spPr>
        </p:pic>
        <p:pic>
          <p:nvPicPr>
            <p:cNvPr id="112" name="picture 1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187748" y="186701"/>
              <a:ext cx="1400038" cy="192531"/>
            </a:xfrm>
            <a:prstGeom prst="rect">
              <a:avLst/>
            </a:prstGeom>
          </p:spPr>
        </p:pic>
        <p:pic>
          <p:nvPicPr>
            <p:cNvPr id="114" name="picture 1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5966681" y="137497"/>
              <a:ext cx="412292" cy="464122"/>
            </a:xfrm>
            <a:prstGeom prst="rect">
              <a:avLst/>
            </a:prstGeom>
          </p:spPr>
        </p:pic>
        <p:pic>
          <p:nvPicPr>
            <p:cNvPr id="116" name="picture 1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44" y="0"/>
              <a:ext cx="6479997" cy="12700"/>
            </a:xfrm>
            <a:prstGeom prst="rect">
              <a:avLst/>
            </a:prstGeom>
          </p:spPr>
        </p:pic>
        <p:pic>
          <p:nvPicPr>
            <p:cNvPr id="118" name="picture 1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444" y="729755"/>
              <a:ext cx="6479997" cy="12700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rot="21600000">
            <a:off x="545033" y="5708294"/>
            <a:ext cx="6480873" cy="742454"/>
            <a:chOff x="0" y="0"/>
            <a:chExt cx="6480873" cy="742454"/>
          </a:xfrm>
        </p:grpSpPr>
        <p:pic>
          <p:nvPicPr>
            <p:cNvPr id="120" name="picture 12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48361"/>
              <a:ext cx="6480873" cy="645744"/>
            </a:xfrm>
            <a:prstGeom prst="rect">
              <a:avLst/>
            </a:prstGeom>
          </p:spPr>
        </p:pic>
        <p:pic>
          <p:nvPicPr>
            <p:cNvPr id="122" name="picture 1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187737" y="160286"/>
              <a:ext cx="3151370" cy="240029"/>
            </a:xfrm>
            <a:prstGeom prst="rect">
              <a:avLst/>
            </a:prstGeom>
          </p:spPr>
        </p:pic>
        <p:sp>
          <p:nvSpPr>
            <p:cNvPr id="124" name="textbox 124"/>
            <p:cNvSpPr/>
            <p:nvPr/>
          </p:nvSpPr>
          <p:spPr>
            <a:xfrm>
              <a:off x="211325" y="427992"/>
              <a:ext cx="2014854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TDPA-2300</a:t>
              </a:r>
              <a:r>
                <a:rPr sz="1200" kern="0" spc="6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Peeling ma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126" name="picture 1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5966665" y="137512"/>
              <a:ext cx="412292" cy="464121"/>
            </a:xfrm>
            <a:prstGeom prst="rect">
              <a:avLst/>
            </a:prstGeom>
          </p:spPr>
        </p:pic>
        <p:pic>
          <p:nvPicPr>
            <p:cNvPr id="128" name="picture 12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431" y="0"/>
              <a:ext cx="6479997" cy="12700"/>
            </a:xfrm>
            <a:prstGeom prst="rect">
              <a:avLst/>
            </a:prstGeom>
          </p:spPr>
        </p:pic>
        <p:pic>
          <p:nvPicPr>
            <p:cNvPr id="130" name="picture 13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431" y="729754"/>
              <a:ext cx="6479997" cy="12700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 rot="21600000">
            <a:off x="8035962" y="5708294"/>
            <a:ext cx="6480873" cy="742441"/>
            <a:chOff x="0" y="0"/>
            <a:chExt cx="6480873" cy="742441"/>
          </a:xfrm>
        </p:grpSpPr>
        <p:pic>
          <p:nvPicPr>
            <p:cNvPr id="132" name="picture 13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48361"/>
              <a:ext cx="6480873" cy="645744"/>
            </a:xfrm>
            <a:prstGeom prst="rect">
              <a:avLst/>
            </a:prstGeom>
          </p:spPr>
        </p:pic>
        <p:sp>
          <p:nvSpPr>
            <p:cNvPr id="134" name="textbox 134"/>
            <p:cNvSpPr/>
            <p:nvPr/>
          </p:nvSpPr>
          <p:spPr>
            <a:xfrm>
              <a:off x="231695" y="427992"/>
              <a:ext cx="502285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TDPA-2150</a:t>
              </a:r>
              <a:r>
                <a:rPr sz="1200" kern="0" spc="8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99607"/>
                    </a:srgbClr>
                  </a:solidFill>
                  <a:latin typeface="Microsoft YaHei"/>
                  <a:ea typeface="Microsoft YaHei"/>
                  <a:cs typeface="Microsoft YaHei"/>
                </a:rPr>
                <a:t>Long</a:t>
              </a:r>
              <a:r>
                <a:rPr sz="1200" kern="0" spc="70" dirty="0">
                  <a:solidFill>
                    <a:srgbClr val="FFFFFF">
                      <a:alpha val="99607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99607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Foam</a:t>
              </a:r>
              <a:r>
                <a:rPr sz="1200" kern="0" spc="70" dirty="0">
                  <a:solidFill>
                    <a:srgbClr val="FFFFFF">
                      <a:alpha val="99607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99607"/>
                    </a:srgbClr>
                  </a:solidFill>
                  <a:latin typeface="Microsoft YaHei"/>
                  <a:ea typeface="Microsoft YaHei"/>
                  <a:cs typeface="Microsoft YaHei"/>
                </a:rPr>
                <a:t>Rail track Moving</a:t>
              </a:r>
              <a:r>
                <a:rPr sz="1200" kern="0" spc="70" dirty="0">
                  <a:solidFill>
                    <a:srgbClr val="FFFFFF">
                      <a:alpha val="99607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99607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Horizontal Splitting  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136" name="picture 136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1281976" y="158245"/>
              <a:ext cx="2057145" cy="242070"/>
            </a:xfrm>
            <a:prstGeom prst="rect">
              <a:avLst/>
            </a:prstGeom>
          </p:spPr>
        </p:pic>
        <p:pic>
          <p:nvPicPr>
            <p:cNvPr id="138" name="picture 13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187749" y="186699"/>
              <a:ext cx="1032751" cy="189491"/>
            </a:xfrm>
            <a:prstGeom prst="rect">
              <a:avLst/>
            </a:prstGeom>
          </p:spPr>
        </p:pic>
        <p:pic>
          <p:nvPicPr>
            <p:cNvPr id="140" name="picture 140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6004770" y="137499"/>
              <a:ext cx="412305" cy="464134"/>
            </a:xfrm>
            <a:prstGeom prst="rect">
              <a:avLst/>
            </a:prstGeom>
          </p:spPr>
        </p:pic>
        <p:pic>
          <p:nvPicPr>
            <p:cNvPr id="142" name="picture 14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419" y="0"/>
              <a:ext cx="6480009" cy="12700"/>
            </a:xfrm>
            <a:prstGeom prst="rect">
              <a:avLst/>
            </a:prstGeom>
          </p:spPr>
        </p:pic>
        <p:pic>
          <p:nvPicPr>
            <p:cNvPr id="144" name="picture 144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419" y="729741"/>
              <a:ext cx="6480009" cy="12700"/>
            </a:xfrm>
            <a:prstGeom prst="rect">
              <a:avLst/>
            </a:prstGeom>
          </p:spPr>
        </p:pic>
      </p:grpSp>
      <p:pic>
        <p:nvPicPr>
          <p:cNvPr id="146" name="picture 14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639517" y="8274402"/>
            <a:ext cx="3341666" cy="1429124"/>
          </a:xfrm>
          <a:prstGeom prst="rect">
            <a:avLst/>
          </a:prstGeom>
        </p:spPr>
      </p:pic>
      <p:graphicFrame>
        <p:nvGraphicFramePr>
          <p:cNvPr id="148" name="table 148"/>
          <p:cNvGraphicFramePr>
            <a:graphicFrameLocks noGrp="1"/>
          </p:cNvGraphicFramePr>
          <p:nvPr/>
        </p:nvGraphicFramePr>
        <p:xfrm>
          <a:off x="4346358" y="3701795"/>
          <a:ext cx="2673985" cy="1739265"/>
        </p:xfrm>
        <a:graphic>
          <a:graphicData uri="http://schemas.openxmlformats.org/drawingml/2006/table">
            <a:tbl>
              <a:tblPr/>
              <a:tblGrid>
                <a:gridCol w="1484630"/>
                <a:gridCol w="243840"/>
                <a:gridCol w="94551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切割宽度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795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切割速度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4" algn="l" rtl="0" eaLnBrk="0">
                        <a:lnSpc>
                          <a:spcPts val="928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16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om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baseline="5808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5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marks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切割直径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diameter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589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20-1600mm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切割厚度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thickness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889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切割精度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accuracy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4939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0.5-3mm ±0.05mm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baseline="5208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重量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462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40970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795" algn="l" rtl="0" eaLnBrk="0">
                        <a:lnSpc>
                          <a:spcPts val="52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5000x2500x2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0" name="picture 15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4956664" y="5228421"/>
            <a:ext cx="37350" cy="37325"/>
          </a:xfrm>
          <a:prstGeom prst="rect">
            <a:avLst/>
          </a:prstGeom>
        </p:spPr>
      </p:pic>
      <p:graphicFrame>
        <p:nvGraphicFramePr>
          <p:cNvPr id="152" name="table 152"/>
          <p:cNvGraphicFramePr>
            <a:graphicFrameLocks noGrp="1"/>
          </p:cNvGraphicFramePr>
          <p:nvPr/>
        </p:nvGraphicFramePr>
        <p:xfrm>
          <a:off x="4353127" y="7955216"/>
          <a:ext cx="2673984" cy="1739264"/>
        </p:xfrm>
        <a:graphic>
          <a:graphicData uri="http://schemas.openxmlformats.org/drawingml/2006/table">
            <a:tbl>
              <a:tblPr/>
              <a:tblGrid>
                <a:gridCol w="1483994"/>
                <a:gridCol w="1189989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切割宽度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8429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切割速度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" algn="l" rtl="0" eaLnBrk="0">
                        <a:lnSpc>
                          <a:spcPts val="80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500" kern="0" spc="1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marks</a:t>
                      </a:r>
                      <a:r>
                        <a:rPr sz="5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切割直径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diameter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切割厚度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thickness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切割精度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tolerance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68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1-3mm ±0.08mm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69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40970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8429" algn="l" rtl="0" eaLnBrk="0">
                        <a:lnSpc>
                          <a:spcPts val="52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5000x2500x2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4" name="picture 15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4963438" y="9485448"/>
            <a:ext cx="37350" cy="37325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8036000" y="998918"/>
            <a:ext cx="6480874" cy="645744"/>
            <a:chOff x="0" y="0"/>
            <a:chExt cx="6480874" cy="645744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600000">
              <a:off x="0" y="0"/>
              <a:ext cx="6480874" cy="645744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205047" y="383588"/>
              <a:ext cx="4265295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TDB-2200 High-end automatic Horizontal Splitting 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160" name="picture 160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600000">
              <a:off x="1519987" y="110413"/>
              <a:ext cx="1753861" cy="241552"/>
            </a:xfrm>
            <a:prstGeom prst="rect">
              <a:avLst/>
            </a:prstGeom>
          </p:spPr>
        </p:pic>
        <p:pic>
          <p:nvPicPr>
            <p:cNvPr id="162" name="picture 162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1600000">
              <a:off x="187748" y="138349"/>
              <a:ext cx="1238250" cy="192533"/>
            </a:xfrm>
            <a:prstGeom prst="rect">
              <a:avLst/>
            </a:prstGeom>
          </p:spPr>
        </p:pic>
        <p:pic>
          <p:nvPicPr>
            <p:cNvPr id="164" name="picture 164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21600000">
              <a:off x="5966669" y="89134"/>
              <a:ext cx="412305" cy="464122"/>
            </a:xfrm>
            <a:prstGeom prst="rect">
              <a:avLst/>
            </a:prstGeom>
          </p:spPr>
        </p:pic>
      </p:grpSp>
      <p:graphicFrame>
        <p:nvGraphicFramePr>
          <p:cNvPr id="166" name="table 166"/>
          <p:cNvGraphicFramePr>
            <a:graphicFrameLocks noGrp="1"/>
          </p:cNvGraphicFramePr>
          <p:nvPr/>
        </p:nvGraphicFramePr>
        <p:xfrm>
          <a:off x="11844061" y="7892169"/>
          <a:ext cx="2673985" cy="1538604"/>
        </p:xfrm>
        <a:graphic>
          <a:graphicData uri="http://schemas.openxmlformats.org/drawingml/2006/table">
            <a:tbl>
              <a:tblPr/>
              <a:tblGrid>
                <a:gridCol w="1483994"/>
                <a:gridCol w="1189989"/>
              </a:tblGrid>
              <a:tr h="2108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785" algn="l" rtl="0" eaLnBrk="0">
                        <a:lnSpc>
                          <a:spcPts val="76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切绵宽度/cutting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ct val="7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2200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785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切片厚度/slice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thickness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785" algn="l" rtl="0" eaLnBrk="0">
                        <a:lnSpc>
                          <a:spcPts val="76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切割高度/cutting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76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行走速度/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Moving</a:t>
                      </a:r>
                      <a:r>
                        <a:rPr sz="600" kern="0" spc="2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675" algn="l" rtl="0" eaLnBrk="0">
                        <a:lnSpc>
                          <a:spcPts val="75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Motor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779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89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机器重量/</a:t>
                      </a:r>
                      <a:r>
                        <a:rPr sz="600" kern="0" spc="1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weight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2800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机器外形尺寸(长x宽x高)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208279" algn="l" rtl="0" eaLnBrk="0">
                        <a:lnSpc>
                          <a:spcPts val="928"/>
                        </a:lnSpc>
                        <a:spcBef>
                          <a:spcPts val="4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External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size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LXWXH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254" algn="l" rtl="0" eaLnBrk="0">
                        <a:lnSpc>
                          <a:spcPct val="7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4300x21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00x2200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8" name="table 168"/>
          <p:cNvGraphicFramePr>
            <a:graphicFrameLocks noGrp="1"/>
          </p:cNvGraphicFramePr>
          <p:nvPr/>
        </p:nvGraphicFramePr>
        <p:xfrm>
          <a:off x="8034044" y="3530692"/>
          <a:ext cx="3039109" cy="1245234"/>
        </p:xfrm>
        <a:graphic>
          <a:graphicData uri="http://schemas.openxmlformats.org/drawingml/2006/table">
            <a:tbl>
              <a:tblPr/>
              <a:tblGrid>
                <a:gridCol w="2001520"/>
                <a:gridCol w="1037590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切割泡体尺寸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1000" kern="0" spc="0" baseline="36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size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(长x宽x高)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3000x2200x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切割厚度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thickness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切割厚度误差cutting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thickne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ss</a:t>
                      </a:r>
                      <a:r>
                        <a:rPr sz="600" kern="0" spc="1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tolerance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&lt;士0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05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5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总功率Motor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54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52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8300x6200x250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0" name="picture 17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9371689" y="4685735"/>
            <a:ext cx="37338" cy="37338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12221307" y="446278"/>
            <a:ext cx="2368550" cy="205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切割系列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CUTTING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911959" y="438683"/>
            <a:ext cx="1209039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759"/>
              </a:lnSpc>
              <a:tabLst/>
            </a:pPr>
            <a:r>
              <a:rPr sz="2400" kern="0" spc="8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XInnneJ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sp>
        <p:nvSpPr>
          <p:cNvPr id="176" name="path 176"/>
          <p:cNvSpPr/>
          <p:nvPr/>
        </p:nvSpPr>
        <p:spPr>
          <a:xfrm>
            <a:off x="2283300" y="542436"/>
            <a:ext cx="9788017" cy="12700"/>
          </a:xfrm>
          <a:custGeom>
            <a:avLst/>
            <a:gdLst/>
            <a:ahLst/>
            <a:cxnLst/>
            <a:rect l="0" t="0" r="0" b="0"/>
            <a:pathLst>
              <a:path w="15414" h="20">
                <a:moveTo>
                  <a:pt x="0" y="10"/>
                </a:moveTo>
                <a:lnTo>
                  <a:pt x="15414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539559" y="373981"/>
            <a:ext cx="317220" cy="357085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8036433" y="950556"/>
            <a:ext cx="6480010" cy="12700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8036433" y="1680312"/>
            <a:ext cx="6480010" cy="12700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198942" y="366516"/>
            <a:ext cx="924548" cy="73050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551935" y="7756352"/>
            <a:ext cx="461644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61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14398133" y="9747723"/>
            <a:ext cx="344804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3"/>
              </a:lnSpc>
              <a:tabLst/>
            </a:pPr>
            <a:r>
              <a:rPr sz="10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03/04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5943116" y="4773066"/>
            <a:ext cx="140189" cy="1592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192"/>
          <p:cNvSpPr/>
          <p:nvPr/>
        </p:nvSpPr>
        <p:spPr>
          <a:xfrm>
            <a:off x="529475" y="1974481"/>
            <a:ext cx="6639559" cy="1495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3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3834" algn="l" rtl="0" eaLnBrk="0">
              <a:lnSpc>
                <a:spcPct val="159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这种切割机主要是把块状泡绵切成薄片</a:t>
            </a:r>
            <a:r>
              <a:rPr sz="7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工作台采用全自动数字控制</a:t>
            </a:r>
            <a:r>
              <a:rPr sz="7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并带有吸风装置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在切割过程中增加平台与海绵的摩擦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力和吸附力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使海绵的切割更精准。根据需要切割的厚度和泡绵的密度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通过触摸屏设定数值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工作台自动往复运动切割出所需尺寸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刀带切割角度可从</a:t>
            </a:r>
            <a:r>
              <a:rPr sz="7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。"调到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5"</a:t>
            </a:r>
            <a:r>
              <a:rPr sz="700" kern="0" spc="-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切厚绵时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为了防止切割的泡绵滑动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可加压辊装置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使切割厚度更精准。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234950" algn="l" rtl="0" eaLnBrk="0">
              <a:lnSpc>
                <a:spcPct val="84000"/>
              </a:lnSpc>
              <a:spcBef>
                <a:spcPts val="135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kind of cutting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 to splitting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 foam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 thin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slices,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worktable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digital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ontrol,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34290" algn="l" rtl="0" eaLnBrk="0">
              <a:lnSpc>
                <a:spcPct val="133000"/>
              </a:lnSpc>
              <a:spcBef>
                <a:spcPts val="179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suction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device,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increase the friction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adsorption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between the worktable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the sponge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during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process,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accurate. According to the t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hickness to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density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 foam, set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value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through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touch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screen,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35559" indent="-3175" algn="l" rtl="0" eaLnBrk="0">
              <a:lnSpc>
                <a:spcPct val="134000"/>
              </a:lnSpc>
              <a:tabLst/>
            </a:pP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table automatically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reciprocally to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 to the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required size, the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band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belt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angle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adjusted from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0°to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5°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 When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 thick foam,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order to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prevent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 foam sliding,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added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to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pressure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roller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device,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thickness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258918" y="3210090"/>
            <a:ext cx="3560457" cy="2670339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8555" y="3476352"/>
            <a:ext cx="3212740" cy="2409555"/>
          </a:xfrm>
          <a:prstGeom prst="rect">
            <a:avLst/>
          </a:prstGeom>
        </p:spPr>
      </p:pic>
      <p:sp>
        <p:nvSpPr>
          <p:cNvPr id="198" name="textbox 198"/>
          <p:cNvSpPr/>
          <p:nvPr/>
        </p:nvSpPr>
        <p:spPr>
          <a:xfrm>
            <a:off x="570598" y="6670294"/>
            <a:ext cx="6497320" cy="1109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8754" algn="l" rtl="0" eaLnBrk="0">
              <a:lnSpc>
                <a:spcPct val="146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这种切割机主要把块状泡绵切成薄片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整机采用全自动数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字控制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根据需要切割厚度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通过触摸屏设定厚度数值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工作台自动往复运动</a:t>
            </a:r>
            <a:r>
              <a:rPr sz="7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切割成所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需厚度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刀带切割角度能够从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。"调到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52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。切厚绵时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为了防止切割的泡绵滑动</a:t>
            </a:r>
            <a:r>
              <a:rPr sz="7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可加压辊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本机器是软带输送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便于链接其他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切割机器。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3970" indent="200660" algn="l" rtl="0" eaLnBrk="0">
              <a:lnSpc>
                <a:spcPct val="138000"/>
              </a:lnSpc>
              <a:spcBef>
                <a:spcPts val="5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 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 to cut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 foam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 thin slices,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whole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tomatic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digital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according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 to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 thickness, set the thickness value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through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touch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screen,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 table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automatically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recip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rocating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movement,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required thickness,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band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angle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adjusted from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 ° to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  °  .When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 thick foam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order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prevent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from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sliding, can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added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pressure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roller, the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a soft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belt conveyor,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easy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link with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machines.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0" name="textbox 200"/>
          <p:cNvSpPr/>
          <p:nvPr/>
        </p:nvSpPr>
        <p:spPr>
          <a:xfrm>
            <a:off x="8029613" y="6733146"/>
            <a:ext cx="6504940" cy="960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0660" algn="l" rtl="0" eaLnBrk="0">
              <a:lnSpc>
                <a:spcPct val="146000"/>
              </a:lnSpc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本机圆盘驱动采用变频调速控制</a:t>
            </a:r>
            <a:r>
              <a:rPr sz="7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切割厚度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PLC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触屏控制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可靠性高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切割精确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。本机主要用于多个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方泡绵的</a:t>
            </a:r>
            <a:r>
              <a:rPr sz="700" kern="0" spc="-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trike="sngStrike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-1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次性水平切片工作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连续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</a:t>
            </a:r>
            <a:r>
              <a:rPr sz="7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不用退刀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生产效率更高。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8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9209" indent="203834" algn="l" rtl="0" eaLnBrk="0">
              <a:lnSpc>
                <a:spcPct val="143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 adopts frequency conversion speed control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drive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disk table,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PLC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touch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screen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thickne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ss,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reliability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precise cutting. This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 one-time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horizontal slicing work of multiple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 foam,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continuous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exit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knife,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higher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 efficiency.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2" name="textbox 202"/>
          <p:cNvSpPr/>
          <p:nvPr/>
        </p:nvSpPr>
        <p:spPr>
          <a:xfrm>
            <a:off x="8028584" y="2043605"/>
            <a:ext cx="6491604" cy="850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0025" algn="l" rtl="0" eaLnBrk="0">
              <a:lnSpc>
                <a:spcPct val="143000"/>
              </a:lnSpc>
              <a:tabLst/>
            </a:pP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本机采用当前最先进的进口变频调速控制技术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刀板加厚</a:t>
            </a:r>
            <a:r>
              <a:rPr sz="7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主要用于硬泡绵及再生绵的水平切片工作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。本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机全自动数字控制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操作简便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割精确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6509" indent="195579" algn="l" rtl="0" eaLnBrk="0">
              <a:lnSpc>
                <a:spcPct val="134000"/>
              </a:lnSpc>
              <a:spcBef>
                <a:spcPts val="2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 the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most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advanced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imported frequency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nversion speed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 technology, the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band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holder is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thickened,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hard or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rebond foam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horiz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ontal slicing work. This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 is fully automatic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digital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easy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operate,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204" name="picture 2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31760" y="8080421"/>
            <a:ext cx="3703985" cy="1365288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538251" y="1016838"/>
            <a:ext cx="6480873" cy="742442"/>
            <a:chOff x="0" y="0"/>
            <a:chExt cx="6480873" cy="742442"/>
          </a:xfrm>
        </p:grpSpPr>
        <p:pic>
          <p:nvPicPr>
            <p:cNvPr id="206" name="picture 20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48348"/>
              <a:ext cx="6480873" cy="645744"/>
            </a:xfrm>
            <a:prstGeom prst="rect">
              <a:avLst/>
            </a:prstGeom>
          </p:spPr>
        </p:pic>
        <p:sp>
          <p:nvSpPr>
            <p:cNvPr id="208" name="textbox 208"/>
            <p:cNvSpPr/>
            <p:nvPr/>
          </p:nvSpPr>
          <p:spPr>
            <a:xfrm>
              <a:off x="211595" y="427972"/>
              <a:ext cx="398907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TDP-2150 Horizo</a:t>
              </a: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ntal Splitting Machine(with air suction)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210" name="picture 2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139992" y="160273"/>
              <a:ext cx="2500369" cy="244090"/>
            </a:xfrm>
            <a:prstGeom prst="rect">
              <a:avLst/>
            </a:prstGeom>
          </p:spPr>
        </p:pic>
        <p:pic>
          <p:nvPicPr>
            <p:cNvPr id="212" name="picture 2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5966681" y="137497"/>
              <a:ext cx="412292" cy="464121"/>
            </a:xfrm>
            <a:prstGeom prst="rect">
              <a:avLst/>
            </a:prstGeom>
          </p:spPr>
        </p:pic>
        <p:pic>
          <p:nvPicPr>
            <p:cNvPr id="214" name="picture 2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87754" y="186687"/>
              <a:ext cx="890763" cy="189489"/>
            </a:xfrm>
            <a:prstGeom prst="rect">
              <a:avLst/>
            </a:prstGeom>
          </p:spPr>
        </p:pic>
        <p:pic>
          <p:nvPicPr>
            <p:cNvPr id="216" name="picture 2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44" y="0"/>
              <a:ext cx="6479997" cy="12700"/>
            </a:xfrm>
            <a:prstGeom prst="rect">
              <a:avLst/>
            </a:prstGeom>
          </p:spPr>
        </p:pic>
        <p:pic>
          <p:nvPicPr>
            <p:cNvPr id="218" name="picture 2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444" y="729742"/>
              <a:ext cx="6479997" cy="12700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 rot="21600000">
            <a:off x="8035962" y="5739600"/>
            <a:ext cx="6480873" cy="742441"/>
            <a:chOff x="0" y="0"/>
            <a:chExt cx="6480873" cy="742441"/>
          </a:xfrm>
        </p:grpSpPr>
        <p:pic>
          <p:nvPicPr>
            <p:cNvPr id="220" name="picture 22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48348"/>
              <a:ext cx="6480873" cy="645744"/>
            </a:xfrm>
            <a:prstGeom prst="rect">
              <a:avLst/>
            </a:prstGeom>
          </p:spPr>
        </p:pic>
        <p:sp>
          <p:nvSpPr>
            <p:cNvPr id="222" name="textbox 222"/>
            <p:cNvSpPr/>
            <p:nvPr/>
          </p:nvSpPr>
          <p:spPr>
            <a:xfrm>
              <a:off x="192611" y="427991"/>
              <a:ext cx="454152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TDP-70 Carousel Splitting Horizontal cutting Machine</a:t>
              </a:r>
              <a:r>
                <a:rPr sz="9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(with su</a:t>
              </a:r>
              <a:r>
                <a:rPr sz="9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ction)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224" name="picture 22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187749" y="159511"/>
              <a:ext cx="3655290" cy="244850"/>
            </a:xfrm>
            <a:prstGeom prst="rect">
              <a:avLst/>
            </a:prstGeom>
          </p:spPr>
        </p:pic>
        <p:pic>
          <p:nvPicPr>
            <p:cNvPr id="226" name="picture 2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5966670" y="137493"/>
              <a:ext cx="412305" cy="464134"/>
            </a:xfrm>
            <a:prstGeom prst="rect">
              <a:avLst/>
            </a:prstGeom>
          </p:spPr>
        </p:pic>
        <p:pic>
          <p:nvPicPr>
            <p:cNvPr id="228" name="picture 22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419" y="0"/>
              <a:ext cx="6480009" cy="12700"/>
            </a:xfrm>
            <a:prstGeom prst="rect">
              <a:avLst/>
            </a:prstGeom>
          </p:spPr>
        </p:pic>
        <p:pic>
          <p:nvPicPr>
            <p:cNvPr id="230" name="picture 23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419" y="729741"/>
              <a:ext cx="6480009" cy="12700"/>
            </a:xfrm>
            <a:prstGeom prst="rect">
              <a:avLst/>
            </a:prstGeom>
          </p:spPr>
        </p:pic>
      </p:grpSp>
      <p:graphicFrame>
        <p:nvGraphicFramePr>
          <p:cNvPr id="232" name="table 232"/>
          <p:cNvGraphicFramePr>
            <a:graphicFrameLocks noGrp="1"/>
          </p:cNvGraphicFramePr>
          <p:nvPr/>
        </p:nvGraphicFramePr>
        <p:xfrm>
          <a:off x="573252" y="8217205"/>
          <a:ext cx="3242945" cy="1450340"/>
        </p:xfrm>
        <a:graphic>
          <a:graphicData uri="http://schemas.openxmlformats.org/drawingml/2006/table">
            <a:tbl>
              <a:tblPr/>
              <a:tblGrid>
                <a:gridCol w="2145029"/>
                <a:gridCol w="1097914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928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height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35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切割尺寸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1000" kern="0" spc="0" baseline="3611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size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ts val="52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3000x2000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切割厚度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 thickness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89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切割速度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2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功率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Motor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3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84kw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29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ts val="52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7000x4500x25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4" name="picture 23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162143" y="9543811"/>
            <a:ext cx="37337" cy="37325"/>
          </a:xfrm>
          <a:prstGeom prst="rect">
            <a:avLst/>
          </a:prstGeom>
        </p:spPr>
      </p:pic>
      <p:graphicFrame>
        <p:nvGraphicFramePr>
          <p:cNvPr id="236" name="table 236"/>
          <p:cNvGraphicFramePr>
            <a:graphicFrameLocks noGrp="1"/>
          </p:cNvGraphicFramePr>
          <p:nvPr/>
        </p:nvGraphicFramePr>
        <p:xfrm>
          <a:off x="8034667" y="3480206"/>
          <a:ext cx="3490594" cy="1325245"/>
        </p:xfrm>
        <a:graphic>
          <a:graphicData uri="http://schemas.openxmlformats.org/drawingml/2006/table">
            <a:tbl>
              <a:tblPr/>
              <a:tblGrid>
                <a:gridCol w="1868170"/>
                <a:gridCol w="162242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切片厚度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Slice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thickness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954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5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285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切割尺寸(宽</a:t>
                      </a:r>
                      <a:r>
                        <a:rPr sz="700" kern="0" spc="1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长)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kern="0" spc="0" baseline="1901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size</a:t>
                      </a:r>
                      <a:r>
                        <a:rPr sz="700" kern="0" spc="2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WL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3035" algn="l" rtl="0" eaLnBrk="0">
                        <a:lnSpc>
                          <a:spcPct val="7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650x2000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50x3000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工作台移动速度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work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table</a:t>
                      </a:r>
                      <a:r>
                        <a:rPr sz="700" kern="0" spc="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moving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589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Motor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kern="0" spc="0" baseline="-10417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endParaRPr sz="1000" baseline="-10417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94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589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2600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22554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589" algn="l" rtl="0" eaLnBrk="0">
                        <a:lnSpc>
                          <a:spcPts val="52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8000</a:t>
                      </a:r>
                      <a:r>
                        <a:rPr sz="700" kern="0" spc="1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4200x2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8" name="picture 2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0265757" y="4651769"/>
            <a:ext cx="37350" cy="37325"/>
          </a:xfrm>
          <a:prstGeom prst="rect">
            <a:avLst/>
          </a:prstGeom>
        </p:spPr>
      </p:pic>
      <p:pic>
        <p:nvPicPr>
          <p:cNvPr id="240" name="picture 24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8626382" y="4618412"/>
            <a:ext cx="37350" cy="37325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8666830" y="3794755"/>
            <a:ext cx="37350" cy="37325"/>
          </a:xfrm>
          <a:prstGeom prst="rect">
            <a:avLst/>
          </a:prstGeom>
        </p:spPr>
      </p:pic>
      <p:graphicFrame>
        <p:nvGraphicFramePr>
          <p:cNvPr id="244" name="table 244"/>
          <p:cNvGraphicFramePr>
            <a:graphicFrameLocks noGrp="1"/>
          </p:cNvGraphicFramePr>
          <p:nvPr/>
        </p:nvGraphicFramePr>
        <p:xfrm>
          <a:off x="11904281" y="7919476"/>
          <a:ext cx="2613660" cy="1741805"/>
        </p:xfrm>
        <a:graphic>
          <a:graphicData uri="http://schemas.openxmlformats.org/drawingml/2006/table">
            <a:tbl>
              <a:tblPr/>
              <a:tblGrid>
                <a:gridCol w="1577975"/>
                <a:gridCol w="1035685"/>
              </a:tblGrid>
              <a:tr h="2108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切绵尺寸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1000" kern="0" spc="0" baseline="3611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size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ts val="5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2000x3000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29" algn="l" rtl="0" eaLnBrk="0">
                        <a:lnSpc>
                          <a:spcPts val="79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工作转盘转速</a:t>
                      </a:r>
                      <a:r>
                        <a:rPr sz="600" kern="0" spc="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Work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</a:t>
                      </a: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ble rotation speed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5r/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29" algn="l" rtl="0" eaLnBrk="0">
                        <a:lnSpc>
                          <a:spcPts val="75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刀带周长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Band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knife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length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切片厚度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 thickness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9539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254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ts val="53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22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89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25729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ts val="52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8000x7000x2400mm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6" name="picture 24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2499199" y="9456567"/>
            <a:ext cx="37338" cy="37325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4378883" y="7977809"/>
            <a:ext cx="2423739" cy="1817808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8035962" y="1065187"/>
            <a:ext cx="6480873" cy="645744"/>
            <a:chOff x="0" y="0"/>
            <a:chExt cx="6480873" cy="645744"/>
          </a:xfrm>
        </p:grpSpPr>
        <p:pic>
          <p:nvPicPr>
            <p:cNvPr id="250" name="picture 250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600000">
              <a:off x="0" y="0"/>
              <a:ext cx="6480873" cy="645744"/>
            </a:xfrm>
            <a:prstGeom prst="rect">
              <a:avLst/>
            </a:prstGeom>
          </p:spPr>
        </p:pic>
        <p:sp>
          <p:nvSpPr>
            <p:cNvPr id="252" name="textbox 252"/>
            <p:cNvSpPr/>
            <p:nvPr/>
          </p:nvSpPr>
          <p:spPr>
            <a:xfrm>
              <a:off x="217361" y="411574"/>
              <a:ext cx="5121909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TDA</a:t>
              </a:r>
              <a:r>
                <a:rPr sz="1200" kern="0" spc="1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-1650/2150</a:t>
              </a:r>
              <a:r>
                <a:rPr sz="1200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Horizontal</a:t>
              </a:r>
              <a:r>
                <a:rPr sz="1200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Splitting</a:t>
              </a:r>
              <a:r>
                <a:rPr sz="1200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Machine</a:t>
              </a:r>
              <a:r>
                <a:rPr sz="1200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</a:t>
              </a:r>
              <a:r>
                <a:rPr sz="1200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hard</a:t>
              </a:r>
              <a:r>
                <a:rPr sz="1200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or</a:t>
              </a:r>
              <a:r>
                <a:rPr sz="1200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rebond</a:t>
              </a:r>
              <a:r>
                <a:rPr sz="1200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sponge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254" name="picture 25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187749" y="111937"/>
              <a:ext cx="3212330" cy="240025"/>
            </a:xfrm>
            <a:prstGeom prst="rect">
              <a:avLst/>
            </a:prstGeom>
          </p:spPr>
        </p:pic>
        <p:pic>
          <p:nvPicPr>
            <p:cNvPr id="256" name="picture 256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5966670" y="89141"/>
              <a:ext cx="412305" cy="464134"/>
            </a:xfrm>
            <a:prstGeom prst="rect">
              <a:avLst/>
            </a:prstGeom>
          </p:spPr>
        </p:pic>
      </p:grpSp>
      <p:pic>
        <p:nvPicPr>
          <p:cNvPr id="258" name="picture 25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548640" y="5787949"/>
            <a:ext cx="6480860" cy="645744"/>
          </a:xfrm>
          <a:prstGeom prst="rect">
            <a:avLst/>
          </a:prstGeom>
        </p:spPr>
      </p:pic>
      <p:sp>
        <p:nvSpPr>
          <p:cNvPr id="260" name="rect 260"/>
          <p:cNvSpPr/>
          <p:nvPr/>
        </p:nvSpPr>
        <p:spPr>
          <a:xfrm>
            <a:off x="5183003" y="4231658"/>
            <a:ext cx="265924" cy="110778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62" name="table 262"/>
          <p:cNvGraphicFramePr>
            <a:graphicFrameLocks noGrp="1"/>
          </p:cNvGraphicFramePr>
          <p:nvPr/>
        </p:nvGraphicFramePr>
        <p:xfrm>
          <a:off x="4346358" y="3763594"/>
          <a:ext cx="2673985" cy="1325245"/>
        </p:xfrm>
        <a:graphic>
          <a:graphicData uri="http://schemas.openxmlformats.org/drawingml/2006/table">
            <a:tbl>
              <a:tblPr/>
              <a:tblGrid>
                <a:gridCol w="1472565"/>
                <a:gridCol w="1201419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20" baseline="5208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尺寸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WXL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954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50x3000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切割厚度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thickness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954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功率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13.54</a:t>
                      </a:r>
                      <a:r>
                        <a:rPr sz="7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954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外形尺寸(长×宽x高)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42875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589" algn="l" rtl="0" eaLnBrk="0">
                        <a:lnSpc>
                          <a:spcPts val="52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7000</a:t>
                      </a:r>
                      <a:r>
                        <a:rPr sz="700" kern="0" spc="1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4000x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64" name="picture 26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6181924" y="4936204"/>
            <a:ext cx="37338" cy="37325"/>
          </a:xfrm>
          <a:prstGeom prst="rect">
            <a:avLst/>
          </a:prstGeom>
        </p:spPr>
      </p:pic>
      <p:sp>
        <p:nvSpPr>
          <p:cNvPr id="266" name="textbox 266"/>
          <p:cNvSpPr/>
          <p:nvPr/>
        </p:nvSpPr>
        <p:spPr>
          <a:xfrm>
            <a:off x="971966" y="438683"/>
            <a:ext cx="1111250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59"/>
              </a:lnSpc>
              <a:tabLst/>
            </a:pPr>
            <a:r>
              <a:rPr sz="2400" kern="0" spc="7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XInnneJ</a:t>
            </a:r>
            <a:r>
              <a:rPr sz="2400" kern="0" spc="-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sp>
        <p:nvSpPr>
          <p:cNvPr id="268" name="path 268"/>
          <p:cNvSpPr/>
          <p:nvPr/>
        </p:nvSpPr>
        <p:spPr>
          <a:xfrm>
            <a:off x="2281933" y="542440"/>
            <a:ext cx="9788017" cy="12700"/>
          </a:xfrm>
          <a:custGeom>
            <a:avLst/>
            <a:gdLst/>
            <a:ahLst/>
            <a:cxnLst/>
            <a:rect l="0" t="0" r="0" b="0"/>
            <a:pathLst>
              <a:path w="15414" h="20">
                <a:moveTo>
                  <a:pt x="0" y="10"/>
                </a:moveTo>
                <a:lnTo>
                  <a:pt x="15414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0" name="textbox 270"/>
          <p:cNvSpPr/>
          <p:nvPr/>
        </p:nvSpPr>
        <p:spPr>
          <a:xfrm>
            <a:off x="748049" y="6197019"/>
            <a:ext cx="5382259" cy="227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92"/>
              </a:lnSpc>
              <a:tabLst/>
            </a:pPr>
            <a:r>
              <a:rPr sz="12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TDSA-2150 Soft belt Conveyor table Horizontal Splitting Machine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(with suc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tion)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272" name="picture 27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841037" y="5899874"/>
            <a:ext cx="3008361" cy="244094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12221307" y="446282"/>
            <a:ext cx="2368550" cy="205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切割系列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CUTTING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276" name="picture 27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736393" y="5926291"/>
            <a:ext cx="1043171" cy="192537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6515311" y="5877093"/>
            <a:ext cx="412292" cy="464121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552952" y="3484320"/>
            <a:ext cx="898525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61"/>
              </a:lnSpc>
              <a:tabLst/>
            </a:pP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a</a:t>
            </a:r>
            <a:r>
              <a:rPr sz="700" kern="0" spc="1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accurate.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282" name="picture 28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599568" y="373977"/>
            <a:ext cx="317220" cy="357085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8036382" y="1016838"/>
            <a:ext cx="6480009" cy="12700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8036382" y="1746580"/>
            <a:ext cx="6480009" cy="12700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549071" y="5739600"/>
            <a:ext cx="6479997" cy="12700"/>
          </a:xfrm>
          <a:prstGeom prst="rect">
            <a:avLst/>
          </a:prstGeom>
        </p:spPr>
      </p:pic>
      <p:pic>
        <p:nvPicPr>
          <p:cNvPr id="290" name="picture 290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549071" y="6469342"/>
            <a:ext cx="6479997" cy="12700"/>
          </a:xfrm>
          <a:prstGeom prst="rect">
            <a:avLst/>
          </a:prstGeom>
        </p:spPr>
      </p:pic>
      <p:pic>
        <p:nvPicPr>
          <p:cNvPr id="292" name="picture 292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1258949" y="366514"/>
            <a:ext cx="924548" cy="73050"/>
          </a:xfrm>
          <a:prstGeom prst="rect">
            <a:avLst/>
          </a:prstGeom>
        </p:spPr>
      </p:pic>
      <p:sp>
        <p:nvSpPr>
          <p:cNvPr id="294" name="textbox 294"/>
          <p:cNvSpPr/>
          <p:nvPr/>
        </p:nvSpPr>
        <p:spPr>
          <a:xfrm>
            <a:off x="14397375" y="9747734"/>
            <a:ext cx="341629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0000"/>
              </a:lnSpc>
              <a:tabLst/>
            </a:pPr>
            <a:r>
              <a:rPr sz="900" kern="0" spc="4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05/06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41449" y="7152323"/>
            <a:ext cx="3543465" cy="2657601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526923" y="6444184"/>
            <a:ext cx="6499859" cy="14585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3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4470" algn="l" rtl="0" eaLnBrk="0">
              <a:lnSpc>
                <a:spcPct val="159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本机采用刀架来回移动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平台上挡板来回移动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工作台固定的形式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将泡绵块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夹持在两块挡板之中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可移动的切割刀架在直线导轨上作往复运动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根据所需切割宽度从而挡板左右移动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形成对泡绵体等进行往返垂直切割工作。可自动切割成块状或条状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此机器还采用了伺服调速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PLC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能通过控制面板自动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控制切割宽度和速度以及刀架挡板的来回移动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具有自动化程度高、切割精准、操作安全、省工省时、无需人工看守。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217804" algn="l" rtl="0" eaLnBrk="0">
              <a:lnSpc>
                <a:spcPts val="1061"/>
              </a:lnSpc>
              <a:spcBef>
                <a:spcPts val="827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 adopts the form that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 frame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moves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back and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forth,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baffle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plate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worktable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moves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back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forth,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9050" algn="l" rtl="0" eaLnBrk="0">
              <a:lnSpc>
                <a:spcPct val="126000"/>
              </a:lnSpc>
              <a:spcBef>
                <a:spcPts val="30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the worktable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fixed.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 clamped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 the two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baffles,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movable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 frame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linear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guide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reciprocating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motio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according to the required cutting width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thus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baffle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left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right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movement, such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body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back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forth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vertical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8415" algn="l" rtl="0" eaLnBrk="0">
              <a:lnSpc>
                <a:spcPts val="1061"/>
              </a:lnSpc>
              <a:spcBef>
                <a:spcPts val="316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automatically cut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blocks or strips. 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 also adopts servo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PLC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system,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3970" algn="l" rtl="0" eaLnBrk="0">
              <a:lnSpc>
                <a:spcPts val="1061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 can automatically control the cutting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width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back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forth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movement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band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frame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top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baffle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00" name="textbox 300"/>
          <p:cNvSpPr/>
          <p:nvPr/>
        </p:nvSpPr>
        <p:spPr>
          <a:xfrm>
            <a:off x="534292" y="1962342"/>
            <a:ext cx="6564630" cy="1161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8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2544" indent="202564" algn="l" rtl="0" eaLnBrk="0">
              <a:lnSpc>
                <a:spcPct val="159000"/>
              </a:lnSpc>
              <a:tabLst/>
            </a:pP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-1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EPE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等材料的精加工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主要把整张海绵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EPE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等材料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切割成所需要大小不等的方形或长方形尺寸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在触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摸屏上输入所需要的长宽尺寸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就能</a:t>
            </a:r>
            <a:r>
              <a:rPr sz="700" kern="0" spc="-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trike="sngStrike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-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次性不停机完成切割所需要的尺寸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切割精度高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刀带使用寿命长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操作简单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切割不需要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CAD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绘图</a:t>
            </a:r>
            <a:r>
              <a:rPr sz="7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做到省工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省时</a:t>
            </a:r>
            <a:r>
              <a:rPr sz="7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效率高。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6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5579" algn="l" rtl="0" eaLnBrk="0">
              <a:lnSpc>
                <a:spcPct val="131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 PE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 f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finishing.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whole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required size of the square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rectangular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size.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Input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width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size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touc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screen,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one-time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non-stop to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complete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required size with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accura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cy.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service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life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band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easy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302" name="table 302"/>
          <p:cNvGraphicFramePr>
            <a:graphicFrameLocks noGrp="1"/>
          </p:cNvGraphicFramePr>
          <p:nvPr/>
        </p:nvGraphicFramePr>
        <p:xfrm>
          <a:off x="10947336" y="7726375"/>
          <a:ext cx="3585844" cy="1738629"/>
        </p:xfrm>
        <a:graphic>
          <a:graphicData uri="http://schemas.openxmlformats.org/drawingml/2006/table">
            <a:tbl>
              <a:tblPr/>
              <a:tblGrid>
                <a:gridCol w="1598930"/>
                <a:gridCol w="996315"/>
                <a:gridCol w="990600"/>
              </a:tblGrid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5120" algn="l" rtl="0" eaLnBrk="0">
                        <a:lnSpc>
                          <a:spcPts val="54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odel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number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标准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Normal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580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加大oversiz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265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台尺寸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Inner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table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dimensions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320x250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660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650x250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265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台尺寸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Extern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table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800x250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214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2000x2500mm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8454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660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8454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度</a:t>
                      </a:r>
                      <a:r>
                        <a:rPr sz="700" kern="0" spc="1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Band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knife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length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644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6900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7600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99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率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68kw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660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68kw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9725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量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660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99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寸(长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314959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II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ts val="5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4000x4000x2500mm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ts val="5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4350x4000x2500mm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4" name="picture 3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96311" y="9251145"/>
            <a:ext cx="37338" cy="37325"/>
          </a:xfrm>
          <a:prstGeom prst="rect">
            <a:avLst/>
          </a:prstGeom>
        </p:spPr>
      </p:pic>
      <p:graphicFrame>
        <p:nvGraphicFramePr>
          <p:cNvPr id="306" name="table 306"/>
          <p:cNvGraphicFramePr>
            <a:graphicFrameLocks noGrp="1"/>
          </p:cNvGraphicFramePr>
          <p:nvPr/>
        </p:nvGraphicFramePr>
        <p:xfrm>
          <a:off x="8036762" y="3210915"/>
          <a:ext cx="3841115" cy="1568450"/>
        </p:xfrm>
        <a:graphic>
          <a:graphicData uri="http://schemas.openxmlformats.org/drawingml/2006/table">
            <a:tbl>
              <a:tblPr/>
              <a:tblGrid>
                <a:gridCol w="1856739"/>
                <a:gridCol w="993775"/>
                <a:gridCol w="990600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型号Model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mber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39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标准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Normal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21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加大oversiz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05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内工作台尺寸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Inner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table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ensions(LxW)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5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2500x1320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2500x1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630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外工作台尺寸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rnal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table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size(LxW)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5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2500x1800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5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2500x2000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660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38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38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66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1900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71755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52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4000x4000x2500mm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580" algn="l" rtl="0" eaLnBrk="0">
                        <a:lnSpc>
                          <a:spcPts val="52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4300x4000x2500mm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8" name="picture 3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78125" y="4541652"/>
            <a:ext cx="37338" cy="37325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22470" y="3178912"/>
            <a:ext cx="2912414" cy="2065223"/>
          </a:xfrm>
          <a:prstGeom prst="rect">
            <a:avLst/>
          </a:prstGeom>
        </p:spPr>
      </p:pic>
      <p:graphicFrame>
        <p:nvGraphicFramePr>
          <p:cNvPr id="312" name="table 312"/>
          <p:cNvGraphicFramePr>
            <a:graphicFrameLocks noGrp="1"/>
          </p:cNvGraphicFramePr>
          <p:nvPr/>
        </p:nvGraphicFramePr>
        <p:xfrm>
          <a:off x="540156" y="8316785"/>
          <a:ext cx="3688715" cy="1451610"/>
        </p:xfrm>
        <a:graphic>
          <a:graphicData uri="http://schemas.openxmlformats.org/drawingml/2006/table">
            <a:tbl>
              <a:tblPr/>
              <a:tblGrid>
                <a:gridCol w="2218689"/>
                <a:gridCol w="147002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639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内工作台尺寸/Internal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table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ze(LxW)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52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2300x2400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02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外工作台尺寸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External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able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size(LxW)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2400x2400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654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切割海绵尺寸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sponge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size(LXWXH)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52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2000mmx2000mmx</a:t>
                      </a:r>
                      <a:r>
                        <a:rPr sz="7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654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切割海绵厚度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sponge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thickness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020" algn="l" rtl="0" eaLnBrk="0">
                        <a:lnSpc>
                          <a:spcPts val="75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总功率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Gross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08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 we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ight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2500kg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02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imension(LXWXH)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8429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5000x2600x2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4" name="picture 3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63468" y="9657321"/>
            <a:ext cx="37337" cy="37325"/>
          </a:xfrm>
          <a:prstGeom prst="rect">
            <a:avLst/>
          </a:prstGeom>
        </p:spPr>
      </p:pic>
      <p:graphicFrame>
        <p:nvGraphicFramePr>
          <p:cNvPr id="316" name="table 316"/>
          <p:cNvGraphicFramePr>
            <a:graphicFrameLocks noGrp="1"/>
          </p:cNvGraphicFramePr>
          <p:nvPr/>
        </p:nvGraphicFramePr>
        <p:xfrm>
          <a:off x="574077" y="3567214"/>
          <a:ext cx="3429000" cy="1450340"/>
        </p:xfrm>
        <a:graphic>
          <a:graphicData uri="http://schemas.openxmlformats.org/drawingml/2006/table">
            <a:tbl>
              <a:tblPr/>
              <a:tblGrid>
                <a:gridCol w="2371725"/>
                <a:gridCol w="1057275"/>
              </a:tblGrid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29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可切泡尺寸(长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高)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1000" kern="0" spc="0" baseline="3611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size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LXWXH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ts val="52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3000x2200x</a:t>
                      </a:r>
                      <a:r>
                        <a:rPr sz="7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工作台尺寸(长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宽)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Table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7000x2300mm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切割速度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ts val="52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7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50m/min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切割误差(长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宽)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tolerance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士0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士0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ts val="53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外形尺寸（长×宽×高）Overa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ll dimension(L×W×H）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7000×6000×2500</a:t>
                      </a:r>
                      <a:r>
                        <a:rPr sz="7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mm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8" name="picture 3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99981" y="4280187"/>
            <a:ext cx="37337" cy="37325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74020" y="3868713"/>
            <a:ext cx="37337" cy="37325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393820" y="3662970"/>
            <a:ext cx="37337" cy="37325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46907" y="3662970"/>
            <a:ext cx="37337" cy="37325"/>
          </a:xfrm>
          <a:prstGeom prst="rect">
            <a:avLst/>
          </a:prstGeom>
        </p:spPr>
      </p:pic>
      <p:pic>
        <p:nvPicPr>
          <p:cNvPr id="326" name="picture 3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408313" y="8025448"/>
            <a:ext cx="2610367" cy="1903399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573900" y="1031621"/>
            <a:ext cx="6480860" cy="742454"/>
            <a:chOff x="0" y="0"/>
            <a:chExt cx="6480860" cy="742454"/>
          </a:xfrm>
        </p:grpSpPr>
        <p:pic>
          <p:nvPicPr>
            <p:cNvPr id="328" name="picture 32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48358"/>
              <a:ext cx="6480860" cy="645744"/>
            </a:xfrm>
            <a:prstGeom prst="rect">
              <a:avLst/>
            </a:prstGeom>
          </p:spPr>
        </p:pic>
        <p:sp>
          <p:nvSpPr>
            <p:cNvPr id="330" name="textbox 330"/>
            <p:cNvSpPr/>
            <p:nvPr/>
          </p:nvSpPr>
          <p:spPr>
            <a:xfrm>
              <a:off x="217321" y="440714"/>
              <a:ext cx="3522979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TDPF-03 Fully automatic</a:t>
              </a:r>
              <a:r>
                <a:rPr sz="1200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Vertic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 cutting machine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332" name="picture 33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1344963" y="159524"/>
              <a:ext cx="2015487" cy="240789"/>
            </a:xfrm>
            <a:prstGeom prst="rect">
              <a:avLst/>
            </a:prstGeom>
          </p:spPr>
        </p:pic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187749" y="186697"/>
              <a:ext cx="1068057" cy="192536"/>
            </a:xfrm>
            <a:prstGeom prst="rect">
              <a:avLst/>
            </a:prstGeom>
          </p:spPr>
        </p:pic>
        <p:pic>
          <p:nvPicPr>
            <p:cNvPr id="336" name="picture 33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5966675" y="137507"/>
              <a:ext cx="412292" cy="464121"/>
            </a:xfrm>
            <a:prstGeom prst="rect">
              <a:avLst/>
            </a:prstGeom>
          </p:spPr>
        </p:pic>
        <p:pic>
          <p:nvPicPr>
            <p:cNvPr id="338" name="picture 33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431" y="0"/>
              <a:ext cx="6479998" cy="12700"/>
            </a:xfrm>
            <a:prstGeom prst="rect">
              <a:avLst/>
            </a:prstGeom>
          </p:spPr>
        </p:pic>
        <p:pic>
          <p:nvPicPr>
            <p:cNvPr id="340" name="picture 340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431" y="729754"/>
              <a:ext cx="6479998" cy="12700"/>
            </a:xfrm>
            <a:prstGeom prst="rect">
              <a:avLst/>
            </a:prstGeom>
          </p:spPr>
        </p:pic>
      </p:grpSp>
      <p:grpSp>
        <p:nvGrpSpPr>
          <p:cNvPr id="24" name="group 24"/>
          <p:cNvGrpSpPr/>
          <p:nvPr/>
        </p:nvGrpSpPr>
        <p:grpSpPr>
          <a:xfrm rot="21600000">
            <a:off x="538251" y="5512435"/>
            <a:ext cx="6480873" cy="742441"/>
            <a:chOff x="0" y="0"/>
            <a:chExt cx="6480873" cy="742441"/>
          </a:xfrm>
        </p:grpSpPr>
        <p:pic>
          <p:nvPicPr>
            <p:cNvPr id="342" name="picture 34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48361"/>
              <a:ext cx="6480873" cy="645731"/>
            </a:xfrm>
            <a:prstGeom prst="rect">
              <a:avLst/>
            </a:prstGeom>
          </p:spPr>
        </p:pic>
        <p:sp>
          <p:nvSpPr>
            <p:cNvPr id="344" name="textbox 344"/>
            <p:cNvSpPr/>
            <p:nvPr/>
          </p:nvSpPr>
          <p:spPr>
            <a:xfrm>
              <a:off x="209810" y="429370"/>
              <a:ext cx="323977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TDP-4LS automatic</a:t>
              </a:r>
              <a:r>
                <a:rPr sz="1200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Vert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ical Splitting machine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346" name="picture 34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1596678" y="159524"/>
              <a:ext cx="1507485" cy="240793"/>
            </a:xfrm>
            <a:prstGeom prst="rect">
              <a:avLst/>
            </a:prstGeom>
          </p:spPr>
        </p:pic>
        <p:pic>
          <p:nvPicPr>
            <p:cNvPr id="348" name="picture 34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187754" y="168409"/>
              <a:ext cx="1318995" cy="223024"/>
            </a:xfrm>
            <a:prstGeom prst="rect">
              <a:avLst/>
            </a:prstGeom>
          </p:spPr>
        </p:pic>
        <p:pic>
          <p:nvPicPr>
            <p:cNvPr id="350" name="picture 350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5966681" y="137498"/>
              <a:ext cx="412292" cy="464134"/>
            </a:xfrm>
            <a:prstGeom prst="rect">
              <a:avLst/>
            </a:prstGeom>
          </p:spPr>
        </p:pic>
        <p:pic>
          <p:nvPicPr>
            <p:cNvPr id="352" name="picture 352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600000">
              <a:off x="444" y="0"/>
              <a:ext cx="6479997" cy="12700"/>
            </a:xfrm>
            <a:prstGeom prst="rect">
              <a:avLst/>
            </a:prstGeom>
          </p:spPr>
        </p:pic>
        <p:pic>
          <p:nvPicPr>
            <p:cNvPr id="354" name="picture 35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444" y="729741"/>
              <a:ext cx="6479997" cy="12700"/>
            </a:xfrm>
            <a:prstGeom prst="rect">
              <a:avLst/>
            </a:prstGeom>
          </p:spPr>
        </p:pic>
      </p:grpSp>
      <p:grpSp>
        <p:nvGrpSpPr>
          <p:cNvPr id="26" name="group 26"/>
          <p:cNvGrpSpPr/>
          <p:nvPr/>
        </p:nvGrpSpPr>
        <p:grpSpPr>
          <a:xfrm rot="21600000">
            <a:off x="8052371" y="5512435"/>
            <a:ext cx="6480873" cy="742441"/>
            <a:chOff x="0" y="0"/>
            <a:chExt cx="6480873" cy="742441"/>
          </a:xfrm>
        </p:grpSpPr>
        <p:pic>
          <p:nvPicPr>
            <p:cNvPr id="356" name="picture 356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0" y="48361"/>
              <a:ext cx="6480873" cy="645731"/>
            </a:xfrm>
            <a:prstGeom prst="rect">
              <a:avLst/>
            </a:prstGeom>
          </p:spPr>
        </p:pic>
        <p:sp>
          <p:nvSpPr>
            <p:cNvPr id="358" name="textbox 358"/>
            <p:cNvSpPr/>
            <p:nvPr/>
          </p:nvSpPr>
          <p:spPr>
            <a:xfrm>
              <a:off x="213836" y="484514"/>
              <a:ext cx="2322829" cy="1847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96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7000"/>
                </a:lnSpc>
                <a:tabLst/>
              </a:pP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TDA-3L</a:t>
              </a:r>
              <a:r>
                <a:rPr sz="1200" kern="0" spc="-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Vertic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 Cutting Machine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360" name="picture 360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600000">
              <a:off x="1172242" y="160273"/>
              <a:ext cx="1253238" cy="240038"/>
            </a:xfrm>
            <a:prstGeom prst="rect">
              <a:avLst/>
            </a:prstGeom>
          </p:spPr>
        </p:pic>
        <p:pic>
          <p:nvPicPr>
            <p:cNvPr id="362" name="picture 362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600000">
              <a:off x="5966675" y="137498"/>
              <a:ext cx="412305" cy="464134"/>
            </a:xfrm>
            <a:prstGeom prst="rect">
              <a:avLst/>
            </a:prstGeom>
          </p:spPr>
        </p:pic>
        <p:pic>
          <p:nvPicPr>
            <p:cNvPr id="364" name="picture 364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1600000">
              <a:off x="187749" y="186695"/>
              <a:ext cx="914913" cy="192532"/>
            </a:xfrm>
            <a:prstGeom prst="rect">
              <a:avLst/>
            </a:prstGeom>
          </p:spPr>
        </p:pic>
        <p:pic>
          <p:nvPicPr>
            <p:cNvPr id="366" name="picture 366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21600000">
              <a:off x="444" y="0"/>
              <a:ext cx="6479997" cy="12700"/>
            </a:xfrm>
            <a:prstGeom prst="rect">
              <a:avLst/>
            </a:prstGeom>
          </p:spPr>
        </p:pic>
        <p:pic>
          <p:nvPicPr>
            <p:cNvPr id="368" name="picture 368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600000">
              <a:off x="444" y="729741"/>
              <a:ext cx="6479997" cy="12700"/>
            </a:xfrm>
            <a:prstGeom prst="rect">
              <a:avLst/>
            </a:prstGeom>
          </p:spPr>
        </p:pic>
      </p:grpSp>
      <p:grpSp>
        <p:nvGrpSpPr>
          <p:cNvPr id="28" name="group 28"/>
          <p:cNvGrpSpPr/>
          <p:nvPr/>
        </p:nvGrpSpPr>
        <p:grpSpPr>
          <a:xfrm rot="21600000">
            <a:off x="8035962" y="1079979"/>
            <a:ext cx="6480873" cy="645744"/>
            <a:chOff x="0" y="0"/>
            <a:chExt cx="6480873" cy="645744"/>
          </a:xfrm>
        </p:grpSpPr>
        <p:pic>
          <p:nvPicPr>
            <p:cNvPr id="370" name="picture 370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1600000">
              <a:off x="0" y="0"/>
              <a:ext cx="6480873" cy="645744"/>
            </a:xfrm>
            <a:prstGeom prst="rect">
              <a:avLst/>
            </a:prstGeom>
          </p:spPr>
        </p:pic>
        <p:sp>
          <p:nvSpPr>
            <p:cNvPr id="372" name="textbox 372"/>
            <p:cNvSpPr/>
            <p:nvPr/>
          </p:nvSpPr>
          <p:spPr>
            <a:xfrm>
              <a:off x="163751" y="99214"/>
              <a:ext cx="2296160" cy="5213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2000"/>
                </a:lnSpc>
                <a:tabLst/>
              </a:pPr>
              <a:r>
                <a:rPr sz="2000" b="1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TDC-4</a:t>
              </a:r>
              <a:r>
                <a:rPr sz="2000" b="1" kern="0" spc="-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</a:t>
              </a:r>
              <a:endParaRPr sz="2000" dirty="0">
                <a:latin typeface="Microsoft YaHei"/>
                <a:ea typeface="Microsoft YaHei"/>
                <a:cs typeface="Microsoft YaHei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58419" algn="l" rtl="0" eaLnBrk="0">
                <a:lnSpc>
                  <a:spcPct val="87000"/>
                </a:lnSpc>
                <a:tabLst/>
              </a:pP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TDC-4</a:t>
              </a:r>
              <a:r>
                <a:rPr sz="1200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Vertic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 Cutting Machine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374" name="picture 374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 rot="21600000">
              <a:off x="1009417" y="111914"/>
              <a:ext cx="1253235" cy="240034"/>
            </a:xfrm>
            <a:prstGeom prst="rect">
              <a:avLst/>
            </a:prstGeom>
          </p:spPr>
        </p:pic>
        <p:pic>
          <p:nvPicPr>
            <p:cNvPr id="376" name="picture 376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 rot="21600000">
              <a:off x="5966670" y="89135"/>
              <a:ext cx="412305" cy="464134"/>
            </a:xfrm>
            <a:prstGeom prst="rect">
              <a:avLst/>
            </a:prstGeom>
          </p:spPr>
        </p:pic>
      </p:grpSp>
      <p:pic>
        <p:nvPicPr>
          <p:cNvPr id="378" name="picture 378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2136849" y="3033654"/>
            <a:ext cx="2600310" cy="1433245"/>
          </a:xfrm>
          <a:prstGeom prst="rect">
            <a:avLst/>
          </a:prstGeom>
        </p:spPr>
      </p:pic>
      <p:sp>
        <p:nvSpPr>
          <p:cNvPr id="380" name="textbox 380"/>
          <p:cNvSpPr/>
          <p:nvPr/>
        </p:nvSpPr>
        <p:spPr>
          <a:xfrm>
            <a:off x="8247083" y="6501663"/>
            <a:ext cx="5853429" cy="575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泡绵垂直切块和切条工作。本机同时可加工各种纸类</a:t>
            </a:r>
            <a:r>
              <a:rPr sz="700" kern="0" spc="1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、纸板及珍珠绵。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6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4925" indent="194945" algn="l" rtl="0" eaLnBrk="0">
              <a:lnSpc>
                <a:spcPct val="131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foam vertical 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 and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strip work,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also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kinds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paper,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 cardboard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EPE.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2" name="textbox 382"/>
          <p:cNvSpPr/>
          <p:nvPr/>
        </p:nvSpPr>
        <p:spPr>
          <a:xfrm>
            <a:off x="8026455" y="2106434"/>
            <a:ext cx="3887470" cy="752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2564" algn="l" rtl="0" eaLnBrk="0">
              <a:lnSpc>
                <a:spcPct val="143000"/>
              </a:lnSpc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泡绵垂直切块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和切条工作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同时可加工各种纸类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、纸板及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珍珠绵</a:t>
            </a:r>
            <a:r>
              <a:rPr sz="700" kern="0" spc="-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38100" indent="203200" algn="l" rtl="0" eaLnBrk="0">
              <a:lnSpc>
                <a:spcPct val="126000"/>
              </a:lnSpc>
              <a:spcBef>
                <a:spcPts val="2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 vertical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tting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strip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work, also 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 all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kinds of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paper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,EVA,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cardbo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EPE.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4" name="textbox 384"/>
          <p:cNvSpPr/>
          <p:nvPr/>
        </p:nvSpPr>
        <p:spPr>
          <a:xfrm>
            <a:off x="971966" y="438683"/>
            <a:ext cx="11069955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59"/>
              </a:lnSpc>
              <a:tabLst/>
            </a:pPr>
            <a:r>
              <a:rPr sz="2400" kern="0" spc="7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XInnneJ</a:t>
            </a:r>
            <a:r>
              <a:rPr sz="2400" kern="0" spc="-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sp>
        <p:nvSpPr>
          <p:cNvPr id="386" name="path 386"/>
          <p:cNvSpPr/>
          <p:nvPr/>
        </p:nvSpPr>
        <p:spPr>
          <a:xfrm>
            <a:off x="2239522" y="542436"/>
            <a:ext cx="9788004" cy="12700"/>
          </a:xfrm>
          <a:custGeom>
            <a:avLst/>
            <a:gdLst/>
            <a:ahLst/>
            <a:cxnLst/>
            <a:rect l="0" t="0" r="0" b="0"/>
            <a:pathLst>
              <a:path w="15414" h="20">
                <a:moveTo>
                  <a:pt x="0" y="10"/>
                </a:moveTo>
                <a:lnTo>
                  <a:pt x="15414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8" name="textbox 388"/>
          <p:cNvSpPr/>
          <p:nvPr/>
        </p:nvSpPr>
        <p:spPr>
          <a:xfrm>
            <a:off x="530204" y="7915471"/>
            <a:ext cx="6411595" cy="333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714" algn="l" rtl="0" eaLnBrk="0">
              <a:lnSpc>
                <a:spcPct val="126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plate through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panel.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level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automation, accurate cutting, safe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operation,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abor-saving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time-saving,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human supervision.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90" name="textbox 390"/>
          <p:cNvSpPr/>
          <p:nvPr/>
        </p:nvSpPr>
        <p:spPr>
          <a:xfrm>
            <a:off x="531143" y="3138424"/>
            <a:ext cx="3914140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61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operate, cutting without the CAD drawing, to save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labor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time,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very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92" name="textbox 392"/>
          <p:cNvSpPr/>
          <p:nvPr/>
        </p:nvSpPr>
        <p:spPr>
          <a:xfrm>
            <a:off x="12221307" y="446280"/>
            <a:ext cx="2368550" cy="205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切割系列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CUTTING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94" name="textbox 394"/>
          <p:cNvSpPr/>
          <p:nvPr/>
        </p:nvSpPr>
        <p:spPr>
          <a:xfrm>
            <a:off x="11006461" y="7782476"/>
            <a:ext cx="286384" cy="1635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2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6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型号M</a:t>
            </a:r>
            <a:endParaRPr sz="600" dirty="0">
              <a:latin typeface="Microsoft YaHei"/>
              <a:ea typeface="Microsoft YaHei"/>
              <a:cs typeface="Microsoft YaHei"/>
            </a:endParaRPr>
          </a:p>
          <a:p>
            <a:pPr marL="12700" indent="8254" algn="l" rtl="0" eaLnBrk="0">
              <a:lnSpc>
                <a:spcPct val="224000"/>
              </a:lnSpc>
              <a:spcBef>
                <a:spcPts val="8"/>
              </a:spcBef>
              <a:tabLst/>
            </a:pPr>
            <a:r>
              <a:rPr sz="6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内工作</a:t>
            </a:r>
            <a:r>
              <a:rPr sz="6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6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外工作</a:t>
            </a:r>
            <a:r>
              <a:rPr sz="6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6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切割高</a:t>
            </a:r>
            <a:r>
              <a:rPr sz="6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6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刀带长</a:t>
            </a:r>
            <a:r>
              <a:rPr sz="6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6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电机功</a:t>
            </a:r>
            <a:r>
              <a:rPr sz="6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6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机器重</a:t>
            </a:r>
            <a:endParaRPr sz="600" dirty="0">
              <a:latin typeface="Microsoft YaHei"/>
              <a:ea typeface="Microsoft YaHei"/>
              <a:cs typeface="Microsoft YaHei"/>
            </a:endParaRPr>
          </a:p>
          <a:p>
            <a:pPr marL="12700" algn="l" rtl="0" eaLnBrk="0">
              <a:lnSpc>
                <a:spcPct val="90000"/>
              </a:lnSpc>
              <a:spcBef>
                <a:spcPts val="974"/>
              </a:spcBef>
              <a:tabLst/>
            </a:pPr>
            <a:r>
              <a:rPr sz="6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外形尺</a:t>
            </a:r>
            <a:endParaRPr sz="6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4604" algn="l" rtl="0" eaLnBrk="0">
              <a:lnSpc>
                <a:spcPts val="528"/>
              </a:lnSpc>
              <a:spcBef>
                <a:spcPts val="1"/>
              </a:spcBef>
              <a:tabLst/>
            </a:pP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overa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396" name="picture 39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599568" y="373974"/>
            <a:ext cx="317220" cy="357085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8036382" y="1031621"/>
            <a:ext cx="6480009" cy="12700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8036382" y="1761376"/>
            <a:ext cx="6480009" cy="12700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1258949" y="366509"/>
            <a:ext cx="924548" cy="73062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14397375" y="9747736"/>
            <a:ext cx="340359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0000"/>
              </a:lnSpc>
              <a:tabLst/>
            </a:pPr>
            <a:r>
              <a:rPr sz="900" kern="0" spc="4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07/08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06" name="path 406"/>
          <p:cNvSpPr/>
          <p:nvPr/>
        </p:nvSpPr>
        <p:spPr>
          <a:xfrm>
            <a:off x="10945431" y="7728280"/>
            <a:ext cx="3810" cy="1735353"/>
          </a:xfrm>
          <a:custGeom>
            <a:avLst/>
            <a:gdLst/>
            <a:ahLst/>
            <a:cxnLst/>
            <a:rect l="0" t="0" r="0" b="0"/>
            <a:pathLst>
              <a:path w="6" h="2732">
                <a:moveTo>
                  <a:pt x="3" y="651"/>
                </a:moveTo>
                <a:lnTo>
                  <a:pt x="3" y="325"/>
                </a:lnTo>
                <a:moveTo>
                  <a:pt x="3" y="325"/>
                </a:moveTo>
                <a:lnTo>
                  <a:pt x="3" y="0"/>
                </a:lnTo>
                <a:moveTo>
                  <a:pt x="3" y="977"/>
                </a:moveTo>
                <a:lnTo>
                  <a:pt x="3" y="651"/>
                </a:lnTo>
                <a:moveTo>
                  <a:pt x="3" y="1302"/>
                </a:moveTo>
                <a:lnTo>
                  <a:pt x="3" y="977"/>
                </a:lnTo>
                <a:moveTo>
                  <a:pt x="3" y="1628"/>
                </a:moveTo>
                <a:lnTo>
                  <a:pt x="3" y="1302"/>
                </a:lnTo>
                <a:moveTo>
                  <a:pt x="3" y="1954"/>
                </a:moveTo>
                <a:lnTo>
                  <a:pt x="3" y="1628"/>
                </a:lnTo>
                <a:moveTo>
                  <a:pt x="3" y="2280"/>
                </a:moveTo>
                <a:lnTo>
                  <a:pt x="3" y="1954"/>
                </a:lnTo>
                <a:moveTo>
                  <a:pt x="3" y="2732"/>
                </a:moveTo>
                <a:lnTo>
                  <a:pt x="3" y="2280"/>
                </a:lnTo>
              </a:path>
            </a:pathLst>
          </a:custGeom>
          <a:noFill/>
          <a:ln w="3810" cap="flat">
            <a:solidFill>
              <a:srgbClr val="3E3A39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picture 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90705" y="6698958"/>
            <a:ext cx="2435610" cy="2943368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19252" y="3565618"/>
            <a:ext cx="2831736" cy="1923372"/>
          </a:xfrm>
          <a:prstGeom prst="rect">
            <a:avLst/>
          </a:prstGeom>
        </p:spPr>
      </p:pic>
      <p:graphicFrame>
        <p:nvGraphicFramePr>
          <p:cNvPr id="412" name="table 412"/>
          <p:cNvGraphicFramePr>
            <a:graphicFrameLocks noGrp="1"/>
          </p:cNvGraphicFramePr>
          <p:nvPr/>
        </p:nvGraphicFramePr>
        <p:xfrm>
          <a:off x="550722" y="2971634"/>
          <a:ext cx="3882389" cy="1736725"/>
        </p:xfrm>
        <a:graphic>
          <a:graphicData uri="http://schemas.openxmlformats.org/drawingml/2006/table">
            <a:tbl>
              <a:tblPr/>
              <a:tblGrid>
                <a:gridCol w="2006600"/>
                <a:gridCol w="925195"/>
                <a:gridCol w="950594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型号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Model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5579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标准(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Normal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13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加大(oversize)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内工作台尺寸(宽x长)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Inner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worktable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WXL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179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1320x2500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625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650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x2500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6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外工作台尺寸(宽x长)outer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worktab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size(WXL)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179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1800x2500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245" algn="l" rtl="0" eaLnBrk="0">
                        <a:lnSpc>
                          <a:spcPts val="52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2000x2500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切割高度cutting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004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9879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刀带长度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Band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knife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lengt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925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5434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75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电机功率Motor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7025" algn="l" rtl="0" eaLnBrk="0">
                        <a:lnSpc>
                          <a:spcPct val="7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68kw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3534" algn="l" rtl="0" eaLnBrk="0">
                        <a:lnSpc>
                          <a:spcPct val="7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68kw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435" algn="l" rtl="0" eaLnBrk="0">
                        <a:lnSpc>
                          <a:spcPts val="75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机器重量Machine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06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1900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435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机器外形尺寸(长x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57150" algn="l" rtl="0" eaLnBrk="0">
                        <a:lnSpc>
                          <a:spcPct val="90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external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52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4000x4000x2400mm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" algn="l" rtl="0" eaLnBrk="0">
                        <a:lnSpc>
                          <a:spcPts val="52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4350x4000x2400mm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4" name="textbox 414"/>
          <p:cNvSpPr/>
          <p:nvPr/>
        </p:nvSpPr>
        <p:spPr>
          <a:xfrm>
            <a:off x="8027258" y="2160706"/>
            <a:ext cx="6497320" cy="1018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1295" algn="l" rtl="0" eaLnBrk="0">
              <a:lnSpc>
                <a:spcPct val="146000"/>
              </a:lnSpc>
              <a:tabLst/>
            </a:pP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微齿刀的利用避免了再磨刀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切割质量精度更高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切割速度更快。用于批量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海绵、乳胶海绵的切割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适用于汽车、家具、室内装饰行业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可切割异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形、片材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有很高的生产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效率。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14629" algn="l" rtl="0" eaLnBrk="0">
              <a:lnSpc>
                <a:spcPts val="1061"/>
              </a:lnSpc>
              <a:spcBef>
                <a:spcPts val="244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using of micro-toothed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 avoids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re-grinding,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 of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faster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speed.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batch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8415" indent="-4444" algn="l" rtl="0" eaLnBrk="0">
              <a:lnSpc>
                <a:spcPct val="126000"/>
              </a:lnSpc>
              <a:spcBef>
                <a:spcPts val="2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latex sponge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cutting, suitable for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automobile, furniture,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interior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decoration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industry,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profiled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sheet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 with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 efficienc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416" name="table 416"/>
          <p:cNvGraphicFramePr>
            <a:graphicFrameLocks noGrp="1"/>
          </p:cNvGraphicFramePr>
          <p:nvPr/>
        </p:nvGraphicFramePr>
        <p:xfrm>
          <a:off x="8037688" y="7815236"/>
          <a:ext cx="3408679" cy="1868170"/>
        </p:xfrm>
        <a:graphic>
          <a:graphicData uri="http://schemas.openxmlformats.org/drawingml/2006/table">
            <a:tbl>
              <a:tblPr/>
              <a:tblGrid>
                <a:gridCol w="2219325"/>
                <a:gridCol w="1189355"/>
              </a:tblGrid>
              <a:tr h="2108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654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切割尺寸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52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3000x2200mm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65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ct val="7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925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刀带行走速度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Band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knife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ru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nning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7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70m/min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289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加工精度</a:t>
                      </a:r>
                      <a:r>
                        <a:rPr sz="600" kern="0" spc="1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Precision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tolerance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73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±0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925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刀带扭转角度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Band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nife turing angle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735" algn="l" rtl="0" eaLnBrk="0">
                        <a:lnSpc>
                          <a:spcPct val="7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±360'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654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压辊装置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Pressure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roller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可选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Optional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电机总功率Total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938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02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735" algn="l" rtl="0" eaLnBrk="0">
                        <a:lnSpc>
                          <a:spcPts val="52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6500x5000x32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8" name="picture 4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661172" y="9571071"/>
            <a:ext cx="37350" cy="37325"/>
          </a:xfrm>
          <a:prstGeom prst="rect">
            <a:avLst/>
          </a:prstGeom>
        </p:spPr>
      </p:pic>
      <p:sp>
        <p:nvSpPr>
          <p:cNvPr id="420" name="textbox 420"/>
          <p:cNvSpPr/>
          <p:nvPr/>
        </p:nvSpPr>
        <p:spPr>
          <a:xfrm>
            <a:off x="8026146" y="6625666"/>
            <a:ext cx="6483350" cy="908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0660" algn="l" rtl="0" eaLnBrk="0">
              <a:lnSpc>
                <a:spcPct val="143000"/>
              </a:lnSpc>
              <a:tabLst/>
            </a:pP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TDPH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2.3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是环竖刀异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形切割机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切割速度是振动刀切割速度的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7</a:t>
            </a:r>
            <a:r>
              <a:rPr sz="700" kern="0" spc="-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8倍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切割速度可达到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70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米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分钟。可切割珍珠绵、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等材料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适用于异形切割量大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的工厂。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5240" indent="200660" algn="l" rtl="0" eaLnBrk="0">
              <a:lnSpc>
                <a:spcPct val="131000"/>
              </a:lnSpc>
              <a:tabLst/>
            </a:pP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TDPH2.3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circular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motion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 Vertical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profiled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machine, the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7-8 times faster than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oscillating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the cutting speed can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reach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70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meters/min.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 can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EPE,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sponge,PE,EVA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etc.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suitable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ctories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large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amount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special-shaped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profiled cutting.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422" name="picture 4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278358" y="6650567"/>
            <a:ext cx="33731" cy="74371"/>
          </a:xfrm>
          <a:prstGeom prst="rect">
            <a:avLst/>
          </a:prstGeom>
        </p:spPr>
      </p:pic>
      <p:graphicFrame>
        <p:nvGraphicFramePr>
          <p:cNvPr id="424" name="table 424"/>
          <p:cNvGraphicFramePr>
            <a:graphicFrameLocks noGrp="1"/>
          </p:cNvGraphicFramePr>
          <p:nvPr/>
        </p:nvGraphicFramePr>
        <p:xfrm>
          <a:off x="8037688" y="3505340"/>
          <a:ext cx="3408679" cy="1661159"/>
        </p:xfrm>
        <a:graphic>
          <a:graphicData uri="http://schemas.openxmlformats.org/drawingml/2006/table">
            <a:tbl>
              <a:tblPr/>
              <a:tblGrid>
                <a:gridCol w="2219325"/>
                <a:gridCol w="1189355"/>
              </a:tblGrid>
              <a:tr h="2108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654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切割尺寸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6000x21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65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925" algn="l" rtl="0" eaLnBrk="0">
                        <a:lnSpc>
                          <a:spcPts val="92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刀带行走速度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Band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knife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ru</a:t>
                      </a:r>
                      <a:r>
                        <a:rPr sz="7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nning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ts val="52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7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70m/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289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加工精度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Precision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tolerance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±0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289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最小切割半径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Minimum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radius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电机总功率Total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ct val="7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938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889" algn="l" rtl="0" eaLnBrk="0">
                        <a:lnSpc>
                          <a:spcPct val="7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02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ts val="52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8000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5000x2700mm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26" name="picture 4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602655" y="5048689"/>
            <a:ext cx="37350" cy="37325"/>
          </a:xfrm>
          <a:prstGeom prst="rect">
            <a:avLst/>
          </a:prstGeom>
        </p:spPr>
      </p:pic>
      <p:pic>
        <p:nvPicPr>
          <p:cNvPr id="428" name="picture 4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661172" y="5055447"/>
            <a:ext cx="37350" cy="37325"/>
          </a:xfrm>
          <a:prstGeom prst="rect">
            <a:avLst/>
          </a:prstGeom>
        </p:spPr>
      </p:pic>
      <p:pic>
        <p:nvPicPr>
          <p:cNvPr id="430" name="picture 4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756745" y="7765098"/>
            <a:ext cx="2844824" cy="1946363"/>
          </a:xfrm>
          <a:prstGeom prst="rect">
            <a:avLst/>
          </a:prstGeom>
        </p:spPr>
      </p:pic>
      <p:pic>
        <p:nvPicPr>
          <p:cNvPr id="432" name="picture 4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1655158" y="3458388"/>
            <a:ext cx="2903779" cy="1695602"/>
          </a:xfrm>
          <a:prstGeom prst="rect">
            <a:avLst/>
          </a:prstGeom>
        </p:spPr>
      </p:pic>
      <p:grpSp>
        <p:nvGrpSpPr>
          <p:cNvPr id="30" name="group 30"/>
          <p:cNvGrpSpPr/>
          <p:nvPr/>
        </p:nvGrpSpPr>
        <p:grpSpPr>
          <a:xfrm rot="21600000">
            <a:off x="8035962" y="5694870"/>
            <a:ext cx="6480873" cy="742454"/>
            <a:chOff x="0" y="0"/>
            <a:chExt cx="6480873" cy="742454"/>
          </a:xfrm>
        </p:grpSpPr>
        <p:pic>
          <p:nvPicPr>
            <p:cNvPr id="434" name="picture 43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48361"/>
              <a:ext cx="6480873" cy="645731"/>
            </a:xfrm>
            <a:prstGeom prst="rect">
              <a:avLst/>
            </a:prstGeom>
          </p:spPr>
        </p:pic>
        <p:sp>
          <p:nvSpPr>
            <p:cNvPr id="436" name="textbox 436"/>
            <p:cNvSpPr/>
            <p:nvPr/>
          </p:nvSpPr>
          <p:spPr>
            <a:xfrm>
              <a:off x="192611" y="447555"/>
              <a:ext cx="556895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TDPH-2.3 CNC</a:t>
              </a:r>
              <a:r>
                <a:rPr sz="1200" kern="0" spc="6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Revolving circulating knife Conto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ur machine </a:t>
              </a:r>
              <a:r>
                <a:rPr sz="9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（Vertical</a:t>
              </a:r>
              <a:r>
                <a:rPr sz="900" kern="0" spc="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9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cutting</a:t>
              </a:r>
              <a:r>
                <a:rPr sz="900" kern="0" spc="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9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knife）</a:t>
              </a:r>
              <a:endParaRPr sz="9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438" name="picture 43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187738" y="159753"/>
              <a:ext cx="2964929" cy="240546"/>
            </a:xfrm>
            <a:prstGeom prst="rect">
              <a:avLst/>
            </a:prstGeom>
          </p:spPr>
        </p:pic>
        <p:pic>
          <p:nvPicPr>
            <p:cNvPr id="440" name="picture 44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5966670" y="137497"/>
              <a:ext cx="412305" cy="464134"/>
            </a:xfrm>
            <a:prstGeom prst="rect">
              <a:avLst/>
            </a:prstGeom>
          </p:spPr>
        </p:pic>
        <p:pic>
          <p:nvPicPr>
            <p:cNvPr id="442" name="picture 44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3323874" y="165348"/>
              <a:ext cx="692385" cy="235205"/>
            </a:xfrm>
            <a:prstGeom prst="rect">
              <a:avLst/>
            </a:prstGeom>
          </p:spPr>
        </p:pic>
        <p:pic>
          <p:nvPicPr>
            <p:cNvPr id="444" name="picture 44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419" y="0"/>
              <a:ext cx="6480009" cy="12712"/>
            </a:xfrm>
            <a:prstGeom prst="rect">
              <a:avLst/>
            </a:prstGeom>
          </p:spPr>
        </p:pic>
        <p:pic>
          <p:nvPicPr>
            <p:cNvPr id="446" name="picture 44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419" y="729754"/>
              <a:ext cx="6480009" cy="12700"/>
            </a:xfrm>
            <a:prstGeom prst="rect">
              <a:avLst/>
            </a:prstGeom>
          </p:spPr>
        </p:pic>
      </p:grpSp>
      <p:grpSp>
        <p:nvGrpSpPr>
          <p:cNvPr id="32" name="group 32"/>
          <p:cNvGrpSpPr/>
          <p:nvPr/>
        </p:nvGrpSpPr>
        <p:grpSpPr>
          <a:xfrm rot="21600000">
            <a:off x="553389" y="5694870"/>
            <a:ext cx="6480873" cy="742454"/>
            <a:chOff x="0" y="0"/>
            <a:chExt cx="6480873" cy="742454"/>
          </a:xfrm>
        </p:grpSpPr>
        <p:pic>
          <p:nvPicPr>
            <p:cNvPr id="448" name="picture 44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48361"/>
              <a:ext cx="6480873" cy="645731"/>
            </a:xfrm>
            <a:prstGeom prst="rect">
              <a:avLst/>
            </a:prstGeom>
          </p:spPr>
        </p:pic>
        <p:sp>
          <p:nvSpPr>
            <p:cNvPr id="450" name="textbox 450"/>
            <p:cNvSpPr/>
            <p:nvPr/>
          </p:nvSpPr>
          <p:spPr>
            <a:xfrm>
              <a:off x="194635" y="432318"/>
              <a:ext cx="3423284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TDC-01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Long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Foam block Cut to length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452" name="picture 45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187752" y="160273"/>
              <a:ext cx="2195828" cy="240037"/>
            </a:xfrm>
            <a:prstGeom prst="rect">
              <a:avLst/>
            </a:prstGeom>
          </p:spPr>
        </p:pic>
        <p:pic>
          <p:nvPicPr>
            <p:cNvPr id="454" name="picture 45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5966678" y="137505"/>
              <a:ext cx="412292" cy="464121"/>
            </a:xfrm>
            <a:prstGeom prst="rect">
              <a:avLst/>
            </a:prstGeom>
          </p:spPr>
        </p:pic>
        <p:pic>
          <p:nvPicPr>
            <p:cNvPr id="456" name="picture 45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444" y="0"/>
              <a:ext cx="6479997" cy="12712"/>
            </a:xfrm>
            <a:prstGeom prst="rect">
              <a:avLst/>
            </a:prstGeom>
          </p:spPr>
        </p:pic>
        <p:pic>
          <p:nvPicPr>
            <p:cNvPr id="458" name="picture 45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444" y="729741"/>
              <a:ext cx="6479997" cy="12712"/>
            </a:xfrm>
            <a:prstGeom prst="rect">
              <a:avLst/>
            </a:prstGeom>
          </p:spPr>
        </p:pic>
      </p:grpSp>
      <p:grpSp>
        <p:nvGrpSpPr>
          <p:cNvPr id="34" name="group 34"/>
          <p:cNvGrpSpPr/>
          <p:nvPr/>
        </p:nvGrpSpPr>
        <p:grpSpPr>
          <a:xfrm rot="21600000">
            <a:off x="8035962" y="1220037"/>
            <a:ext cx="6480873" cy="645744"/>
            <a:chOff x="0" y="0"/>
            <a:chExt cx="6480873" cy="645744"/>
          </a:xfrm>
        </p:grpSpPr>
        <p:pic>
          <p:nvPicPr>
            <p:cNvPr id="460" name="picture 460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0" y="0"/>
              <a:ext cx="6480873" cy="645744"/>
            </a:xfrm>
            <a:prstGeom prst="rect">
              <a:avLst/>
            </a:prstGeom>
          </p:spPr>
        </p:pic>
        <p:sp>
          <p:nvSpPr>
            <p:cNvPr id="462" name="textbox 462"/>
            <p:cNvSpPr/>
            <p:nvPr/>
          </p:nvSpPr>
          <p:spPr>
            <a:xfrm>
              <a:off x="-12700" y="-12700"/>
              <a:ext cx="6506844" cy="6711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11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24154" algn="l" rtl="0" eaLnBrk="0">
                <a:lnSpc>
                  <a:spcPts val="1592"/>
                </a:lnSpc>
                <a:tabLst/>
              </a:pP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TDPO-2.2 CNC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Revolving loop knife Contour cutting</a:t>
              </a:r>
              <a:r>
                <a:rPr sz="1200" kern="0" spc="6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r>
                <a:rPr sz="1200" kern="0" spc="-9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（horizontal</a:t>
              </a:r>
              <a:r>
                <a:rPr sz="10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cutting</a:t>
              </a: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knife）</a:t>
              </a:r>
              <a:endParaRPr sz="10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464" name="picture 464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600000">
              <a:off x="6026132" y="89154"/>
              <a:ext cx="412305" cy="464121"/>
            </a:xfrm>
            <a:prstGeom prst="rect">
              <a:avLst/>
            </a:prstGeom>
          </p:spPr>
        </p:pic>
        <p:pic>
          <p:nvPicPr>
            <p:cNvPr id="466" name="picture 466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187738" y="111424"/>
              <a:ext cx="3830557" cy="240803"/>
            </a:xfrm>
            <a:prstGeom prst="rect">
              <a:avLst/>
            </a:prstGeom>
          </p:spPr>
        </p:pic>
      </p:grpSp>
      <p:grpSp>
        <p:nvGrpSpPr>
          <p:cNvPr id="36" name="group 36"/>
          <p:cNvGrpSpPr/>
          <p:nvPr/>
        </p:nvGrpSpPr>
        <p:grpSpPr>
          <a:xfrm rot="21600000">
            <a:off x="577367" y="1220051"/>
            <a:ext cx="6480860" cy="645744"/>
            <a:chOff x="0" y="0"/>
            <a:chExt cx="6480860" cy="645744"/>
          </a:xfrm>
        </p:grpSpPr>
        <p:pic>
          <p:nvPicPr>
            <p:cNvPr id="468" name="picture 46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0" y="0"/>
              <a:ext cx="6480860" cy="645744"/>
            </a:xfrm>
            <a:prstGeom prst="rect">
              <a:avLst/>
            </a:prstGeom>
          </p:spPr>
        </p:pic>
        <p:pic>
          <p:nvPicPr>
            <p:cNvPr id="470" name="picture 470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600000">
              <a:off x="187742" y="111899"/>
              <a:ext cx="2190737" cy="240034"/>
            </a:xfrm>
            <a:prstGeom prst="rect">
              <a:avLst/>
            </a:prstGeom>
          </p:spPr>
        </p:pic>
        <p:sp>
          <p:nvSpPr>
            <p:cNvPr id="472" name="textbox 472"/>
            <p:cNvSpPr/>
            <p:nvPr/>
          </p:nvSpPr>
          <p:spPr>
            <a:xfrm>
              <a:off x="220018" y="443907"/>
              <a:ext cx="2328545" cy="1784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1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3000"/>
                </a:lnSpc>
                <a:tabLst/>
              </a:pPr>
              <a:r>
                <a:rPr sz="1200" kern="0" spc="-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TDP-4L</a:t>
              </a:r>
              <a:r>
                <a:rPr sz="1200" kern="0" spc="-1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Vertic</a:t>
              </a: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al Cutting 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474" name="picture 474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600000">
              <a:off x="5966671" y="89146"/>
              <a:ext cx="412292" cy="464121"/>
            </a:xfrm>
            <a:prstGeom prst="rect">
              <a:avLst/>
            </a:prstGeom>
          </p:spPr>
        </p:pic>
      </p:grpSp>
      <p:sp>
        <p:nvSpPr>
          <p:cNvPr id="476" name="textbox 476"/>
          <p:cNvSpPr/>
          <p:nvPr/>
        </p:nvSpPr>
        <p:spPr>
          <a:xfrm>
            <a:off x="574115" y="2237376"/>
            <a:ext cx="6428104" cy="574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10184" algn="l" rtl="0" eaLnBrk="0">
              <a:lnSpc>
                <a:spcPct val="94000"/>
              </a:lnSpc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本机主要用于泡绵垂直切片及泡绵成型的切片工作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可加工各种纸类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、纸板及珍珠绵。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indent="194945" algn="l" rtl="0" eaLnBrk="0">
              <a:lnSpc>
                <a:spcPct val="131000"/>
              </a:lnSpc>
              <a:spcBef>
                <a:spcPts val="7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 foam vertical slicing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foam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molding slicing work,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well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variety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pape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cardboard,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 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EVE.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478" name="table 478"/>
          <p:cNvGraphicFramePr>
            <a:graphicFrameLocks noGrp="1"/>
          </p:cNvGraphicFramePr>
          <p:nvPr/>
        </p:nvGraphicFramePr>
        <p:xfrm>
          <a:off x="550722" y="8607113"/>
          <a:ext cx="3146425" cy="1040764"/>
        </p:xfrm>
        <a:graphic>
          <a:graphicData uri="http://schemas.openxmlformats.org/drawingml/2006/table">
            <a:tbl>
              <a:tblPr/>
              <a:tblGrid>
                <a:gridCol w="2075180"/>
                <a:gridCol w="1071244"/>
              </a:tblGrid>
              <a:tr h="2108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928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切割高度</a:t>
                      </a:r>
                      <a:r>
                        <a:rPr sz="7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Cutting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height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切割宽度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439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985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weight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4200x</a:t>
                      </a:r>
                      <a:r>
                        <a:rPr sz="7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1300x3800mm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80" name="picture 48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115950" y="9526970"/>
            <a:ext cx="37337" cy="37325"/>
          </a:xfrm>
          <a:prstGeom prst="rect">
            <a:avLst/>
          </a:prstGeom>
        </p:spPr>
      </p:pic>
      <p:sp>
        <p:nvSpPr>
          <p:cNvPr id="482" name="textbox 482"/>
          <p:cNvSpPr/>
          <p:nvPr/>
        </p:nvSpPr>
        <p:spPr>
          <a:xfrm>
            <a:off x="546887" y="6945343"/>
            <a:ext cx="3321684" cy="960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0660" algn="l" rtl="0" eaLnBrk="0">
              <a:lnSpc>
                <a:spcPct val="146000"/>
              </a:lnSpc>
              <a:tabLst/>
            </a:pP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本裁断机适合把发泡出来的长泡绵裁断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trike="sngStrike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般与连续发泡线配套使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sz="7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裁断的长度由数字控制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很精准。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9209" indent="198754" algn="l" rtl="0" eaLnBrk="0">
              <a:lnSpc>
                <a:spcPct val="131000"/>
              </a:lnSpc>
              <a:spcBef>
                <a:spcPts val="3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 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suitable for cutting th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 foam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out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long</a:t>
            </a:r>
            <a:r>
              <a:rPr sz="8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block,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generally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ed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conjunction with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continuous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line;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digitally controlled, very accurate.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84" name="textbox 484"/>
          <p:cNvSpPr/>
          <p:nvPr/>
        </p:nvSpPr>
        <p:spPr>
          <a:xfrm>
            <a:off x="971966" y="438683"/>
            <a:ext cx="11085194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59"/>
              </a:lnSpc>
              <a:tabLst/>
            </a:pPr>
            <a:r>
              <a:rPr sz="2400" kern="0" spc="7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XInnneJ</a:t>
            </a:r>
            <a:r>
              <a:rPr sz="2400" kern="0" spc="-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sp>
        <p:nvSpPr>
          <p:cNvPr id="486" name="path 486"/>
          <p:cNvSpPr/>
          <p:nvPr/>
        </p:nvSpPr>
        <p:spPr>
          <a:xfrm>
            <a:off x="2255001" y="542433"/>
            <a:ext cx="9788004" cy="12700"/>
          </a:xfrm>
          <a:custGeom>
            <a:avLst/>
            <a:gdLst/>
            <a:ahLst/>
            <a:cxnLst/>
            <a:rect l="0" t="0" r="0" b="0"/>
            <a:pathLst>
              <a:path w="15414" h="20">
                <a:moveTo>
                  <a:pt x="0" y="10"/>
                </a:moveTo>
                <a:lnTo>
                  <a:pt x="15414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8" name="textbox 488"/>
          <p:cNvSpPr/>
          <p:nvPr/>
        </p:nvSpPr>
        <p:spPr>
          <a:xfrm>
            <a:off x="12221308" y="446270"/>
            <a:ext cx="2368550" cy="205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切割系列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CUTTING</a:t>
            </a:r>
            <a:r>
              <a:rPr sz="1400" kern="0" spc="3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490" name="picture 49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599568" y="373977"/>
            <a:ext cx="317220" cy="357085"/>
          </a:xfrm>
          <a:prstGeom prst="rect">
            <a:avLst/>
          </a:prstGeom>
        </p:spPr>
      </p:pic>
      <p:pic>
        <p:nvPicPr>
          <p:cNvPr id="492" name="picture 49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8036382" y="1171689"/>
            <a:ext cx="6480009" cy="12700"/>
          </a:xfrm>
          <a:prstGeom prst="rect">
            <a:avLst/>
          </a:prstGeom>
        </p:spPr>
      </p:pic>
      <p:pic>
        <p:nvPicPr>
          <p:cNvPr id="494" name="picture 49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8036382" y="1901432"/>
            <a:ext cx="6480009" cy="12700"/>
          </a:xfrm>
          <a:prstGeom prst="rect">
            <a:avLst/>
          </a:prstGeom>
        </p:spPr>
      </p:pic>
      <p:pic>
        <p:nvPicPr>
          <p:cNvPr id="496" name="picture 496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577811" y="1171689"/>
            <a:ext cx="6479984" cy="12700"/>
          </a:xfrm>
          <a:prstGeom prst="rect">
            <a:avLst/>
          </a:prstGeom>
        </p:spPr>
      </p:pic>
      <p:pic>
        <p:nvPicPr>
          <p:cNvPr id="498" name="picture 49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577811" y="1901444"/>
            <a:ext cx="6479984" cy="12700"/>
          </a:xfrm>
          <a:prstGeom prst="rect">
            <a:avLst/>
          </a:prstGeom>
        </p:spPr>
      </p:pic>
      <p:pic>
        <p:nvPicPr>
          <p:cNvPr id="500" name="picture 50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258949" y="366514"/>
            <a:ext cx="924548" cy="73050"/>
          </a:xfrm>
          <a:prstGeom prst="rect">
            <a:avLst/>
          </a:prstGeom>
        </p:spPr>
      </p:pic>
      <p:pic>
        <p:nvPicPr>
          <p:cNvPr id="502" name="picture 50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14410075" y="9760422"/>
            <a:ext cx="314686" cy="957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picture 5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86352" y="6865997"/>
            <a:ext cx="3331538" cy="2498654"/>
          </a:xfrm>
          <a:prstGeom prst="rect">
            <a:avLst/>
          </a:prstGeom>
        </p:spPr>
      </p:pic>
      <p:graphicFrame>
        <p:nvGraphicFramePr>
          <p:cNvPr id="506" name="table 506"/>
          <p:cNvGraphicFramePr>
            <a:graphicFrameLocks noGrp="1"/>
          </p:cNvGraphicFramePr>
          <p:nvPr/>
        </p:nvGraphicFramePr>
        <p:xfrm>
          <a:off x="10807972" y="7805979"/>
          <a:ext cx="3735704" cy="1865629"/>
        </p:xfrm>
        <a:graphic>
          <a:graphicData uri="http://schemas.openxmlformats.org/drawingml/2006/table">
            <a:tbl>
              <a:tblPr/>
              <a:tblGrid>
                <a:gridCol w="2193925"/>
                <a:gridCol w="1541780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块料最大尺寸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Maximum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block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344" algn="l" rtl="0" eaLnBrk="0">
                        <a:lnSpc>
                          <a:spcPts val="52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3000x2300x</a:t>
                      </a:r>
                      <a:r>
                        <a:rPr sz="7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刀具参数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1000" kern="0" spc="60" baseline="4714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tool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344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2400x3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xo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600x3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xo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伺服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系统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Servo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system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344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2400</a:t>
                      </a:r>
                      <a:r>
                        <a:rPr sz="700" kern="0" spc="-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2800r/min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39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最大加工线速度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processing</a:t>
                      </a:r>
                      <a:r>
                        <a:rPr sz="7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344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39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加工精度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tolera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nce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80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±0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39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最小切割尺寸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Minimum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7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机械总功率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Total</a:t>
                      </a:r>
                      <a:r>
                        <a:rPr sz="700" kern="0" spc="2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4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机械重量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58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机械尺寸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80" algn="l" rtl="0" eaLnBrk="0">
                        <a:lnSpc>
                          <a:spcPts val="52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6480x3200x23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8" name="textbox 508"/>
          <p:cNvSpPr/>
          <p:nvPr/>
        </p:nvSpPr>
        <p:spPr>
          <a:xfrm>
            <a:off x="8055571" y="6499136"/>
            <a:ext cx="6497320" cy="952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4470" algn="l" rtl="0" eaLnBrk="0">
              <a:lnSpc>
                <a:spcPct val="143000"/>
              </a:lnSpc>
              <a:tabLst/>
            </a:pP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实现简单的三维切割和替代单件无内孔的冲床模切泡绵制品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大大提高了三维产品的切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割精度和模切加工的工作效率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也从根本上弥补了通过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旋转工作台面实现简单三维切割的同类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机械无法实现薄片异型加工的弊端。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970" indent="210820" algn="l" rtl="0" eaLnBrk="0">
              <a:lnSpc>
                <a:spcPct val="131000"/>
              </a:lnSpc>
              <a:spcBef>
                <a:spcPts val="1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Realize simple 3D cutting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replace the single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piece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without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punch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press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die-cutter,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greatly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improving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3D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 cutting accuracy and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die-cutting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efficiency. Also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fundamentally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up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rotating 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table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realize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simple 3D cutting of similar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machinery 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realize 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disadvanta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ges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thin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sheet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profiled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510" name="picture 5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45313" y="2796936"/>
            <a:ext cx="2886871" cy="2048541"/>
          </a:xfrm>
          <a:prstGeom prst="rect">
            <a:avLst/>
          </a:prstGeom>
        </p:spPr>
      </p:pic>
      <p:pic>
        <p:nvPicPr>
          <p:cNvPr id="512" name="picture 5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35962" y="7756791"/>
            <a:ext cx="2597060" cy="1947799"/>
          </a:xfrm>
          <a:prstGeom prst="rect">
            <a:avLst/>
          </a:prstGeom>
        </p:spPr>
      </p:pic>
      <p:grpSp>
        <p:nvGrpSpPr>
          <p:cNvPr id="38" name="group 38"/>
          <p:cNvGrpSpPr/>
          <p:nvPr/>
        </p:nvGrpSpPr>
        <p:grpSpPr>
          <a:xfrm rot="21600000">
            <a:off x="552627" y="5510009"/>
            <a:ext cx="6480873" cy="742467"/>
            <a:chOff x="0" y="0"/>
            <a:chExt cx="6480873" cy="742467"/>
          </a:xfrm>
        </p:grpSpPr>
        <p:pic>
          <p:nvPicPr>
            <p:cNvPr id="514" name="picture 5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48361"/>
              <a:ext cx="6480873" cy="645744"/>
            </a:xfrm>
            <a:prstGeom prst="rect">
              <a:avLst/>
            </a:prstGeom>
          </p:spPr>
        </p:pic>
        <p:sp>
          <p:nvSpPr>
            <p:cNvPr id="516" name="textbox 516"/>
            <p:cNvSpPr/>
            <p:nvPr/>
          </p:nvSpPr>
          <p:spPr>
            <a:xfrm>
              <a:off x="220251" y="460700"/>
              <a:ext cx="2516504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TDP Sponge</a:t>
              </a: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Angle cutting machine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518" name="picture 5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87751" y="157479"/>
              <a:ext cx="1803890" cy="242819"/>
            </a:xfrm>
            <a:prstGeom prst="rect">
              <a:avLst/>
            </a:prstGeom>
          </p:spPr>
        </p:pic>
        <p:pic>
          <p:nvPicPr>
            <p:cNvPr id="520" name="picture 5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5966682" y="137504"/>
              <a:ext cx="412292" cy="464121"/>
            </a:xfrm>
            <a:prstGeom prst="rect">
              <a:avLst/>
            </a:prstGeom>
          </p:spPr>
        </p:pic>
        <p:pic>
          <p:nvPicPr>
            <p:cNvPr id="522" name="picture 5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431" y="0"/>
              <a:ext cx="6480009" cy="12700"/>
            </a:xfrm>
            <a:prstGeom prst="rect">
              <a:avLst/>
            </a:prstGeom>
          </p:spPr>
        </p:pic>
        <p:pic>
          <p:nvPicPr>
            <p:cNvPr id="524" name="picture 5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31" y="729767"/>
              <a:ext cx="6480009" cy="12700"/>
            </a:xfrm>
            <a:prstGeom prst="rect">
              <a:avLst/>
            </a:prstGeom>
          </p:spPr>
        </p:pic>
      </p:grpSp>
      <p:pic>
        <p:nvPicPr>
          <p:cNvPr id="526" name="picture 5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063458" y="5510009"/>
            <a:ext cx="6480873" cy="742455"/>
          </a:xfrm>
          <a:prstGeom prst="rect">
            <a:avLst/>
          </a:prstGeom>
        </p:spPr>
      </p:pic>
      <p:pic>
        <p:nvPicPr>
          <p:cNvPr id="528" name="picture 5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208593" y="3341515"/>
            <a:ext cx="3352024" cy="1420426"/>
          </a:xfrm>
          <a:prstGeom prst="rect">
            <a:avLst/>
          </a:prstGeom>
        </p:spPr>
      </p:pic>
      <p:graphicFrame>
        <p:nvGraphicFramePr>
          <p:cNvPr id="530" name="table 530"/>
          <p:cNvGraphicFramePr>
            <a:graphicFrameLocks noGrp="1"/>
          </p:cNvGraphicFramePr>
          <p:nvPr/>
        </p:nvGraphicFramePr>
        <p:xfrm>
          <a:off x="11957025" y="3197961"/>
          <a:ext cx="2559685" cy="1819275"/>
        </p:xfrm>
        <a:graphic>
          <a:graphicData uri="http://schemas.openxmlformats.org/drawingml/2006/table">
            <a:tbl>
              <a:tblPr/>
              <a:tblGrid>
                <a:gridCol w="1517014"/>
                <a:gridCol w="1042669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060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最大压形宽度</a:t>
                      </a:r>
                      <a:r>
                        <a:rPr sz="700" kern="0" spc="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profiling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压形输轴转速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04775" algn="l" rtl="0" eaLnBrk="0">
                        <a:lnSpc>
                          <a:spcPts val="928"/>
                        </a:lnSpc>
                        <a:spcBef>
                          <a:spcPts val="134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Profiling roller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tation 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7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5r/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刀带长度</a:t>
                      </a:r>
                      <a:r>
                        <a:rPr sz="700" kern="0" spc="1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Band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knife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length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9400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060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最大压形深度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</a:t>
                      </a:r>
                      <a:r>
                        <a:rPr sz="7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profiling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depth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7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切割速度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ts val="85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baseline="-8449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1000" baseline="-8449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94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3800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99060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ts val="52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4800x4300x</a:t>
                      </a:r>
                      <a:r>
                        <a:rPr sz="7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32" name="picture 5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2525706" y="4805535"/>
            <a:ext cx="37338" cy="37325"/>
          </a:xfrm>
          <a:prstGeom prst="rect">
            <a:avLst/>
          </a:prstGeom>
        </p:spPr>
      </p:pic>
      <p:grpSp>
        <p:nvGrpSpPr>
          <p:cNvPr id="40" name="group 40"/>
          <p:cNvGrpSpPr/>
          <p:nvPr/>
        </p:nvGrpSpPr>
        <p:grpSpPr>
          <a:xfrm rot="21600000">
            <a:off x="8035962" y="1286585"/>
            <a:ext cx="6480873" cy="645744"/>
            <a:chOff x="0" y="0"/>
            <a:chExt cx="6480873" cy="645744"/>
          </a:xfrm>
        </p:grpSpPr>
        <p:pic>
          <p:nvPicPr>
            <p:cNvPr id="534" name="picture 53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6480873" cy="645744"/>
            </a:xfrm>
            <a:prstGeom prst="rect">
              <a:avLst/>
            </a:prstGeom>
          </p:spPr>
        </p:pic>
        <p:sp>
          <p:nvSpPr>
            <p:cNvPr id="536" name="textbox 536"/>
            <p:cNvSpPr/>
            <p:nvPr/>
          </p:nvSpPr>
          <p:spPr>
            <a:xfrm>
              <a:off x="211926" y="425878"/>
              <a:ext cx="3392170" cy="1866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96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8000"/>
                </a:lnSpc>
                <a:tabLst/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TDA</a:t>
              </a:r>
              <a:r>
                <a:rPr sz="1200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-2000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Profile</a:t>
              </a:r>
              <a:r>
                <a:rPr sz="1200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Compression</a:t>
              </a:r>
              <a:r>
                <a:rPr sz="1200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Cutting</a:t>
              </a:r>
              <a:r>
                <a:rPr sz="1200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Machine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538" name="picture 53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1495580" y="111400"/>
              <a:ext cx="1761240" cy="240547"/>
            </a:xfrm>
            <a:prstGeom prst="rect">
              <a:avLst/>
            </a:prstGeom>
          </p:spPr>
        </p:pic>
        <p:pic>
          <p:nvPicPr>
            <p:cNvPr id="540" name="picture 54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187749" y="138328"/>
              <a:ext cx="1221232" cy="192533"/>
            </a:xfrm>
            <a:prstGeom prst="rect">
              <a:avLst/>
            </a:prstGeom>
          </p:spPr>
        </p:pic>
        <p:pic>
          <p:nvPicPr>
            <p:cNvPr id="542" name="picture 54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5966670" y="89152"/>
              <a:ext cx="412305" cy="464121"/>
            </a:xfrm>
            <a:prstGeom prst="rect">
              <a:avLst/>
            </a:prstGeom>
          </p:spPr>
        </p:pic>
      </p:grpSp>
      <p:grpSp>
        <p:nvGrpSpPr>
          <p:cNvPr id="42" name="group 42"/>
          <p:cNvGrpSpPr/>
          <p:nvPr/>
        </p:nvGrpSpPr>
        <p:grpSpPr>
          <a:xfrm rot="21600000">
            <a:off x="552627" y="1286586"/>
            <a:ext cx="6480873" cy="645731"/>
            <a:chOff x="0" y="0"/>
            <a:chExt cx="6480873" cy="645731"/>
          </a:xfrm>
        </p:grpSpPr>
        <p:pic>
          <p:nvPicPr>
            <p:cNvPr id="544" name="picture 54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6480873" cy="645731"/>
            </a:xfrm>
            <a:prstGeom prst="rect">
              <a:avLst/>
            </a:prstGeom>
          </p:spPr>
        </p:pic>
        <p:sp>
          <p:nvSpPr>
            <p:cNvPr id="546" name="textbox 546"/>
            <p:cNvSpPr/>
            <p:nvPr/>
          </p:nvSpPr>
          <p:spPr>
            <a:xfrm>
              <a:off x="177087" y="72445"/>
              <a:ext cx="2157095" cy="4959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49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9000"/>
                </a:lnSpc>
                <a:tabLst/>
              </a:pPr>
              <a:r>
                <a:rPr sz="2000" b="1" kern="0" spc="-5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TDA 角度切割机</a:t>
              </a:r>
              <a:endParaRPr sz="2000" dirty="0">
                <a:latin typeface="Microsoft YaHei"/>
                <a:ea typeface="Microsoft YaHei"/>
                <a:cs typeface="Microsoft YaHei"/>
              </a:endParaRPr>
            </a:p>
            <a:p>
              <a:pPr marL="55244" algn="l" rtl="0" eaLnBrk="0">
                <a:lnSpc>
                  <a:spcPct val="87000"/>
                </a:lnSpc>
                <a:spcBef>
                  <a:spcPts val="311"/>
                </a:spcBef>
                <a:tabLst/>
              </a:pPr>
              <a:r>
                <a:rPr sz="1200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TDAAngular Cu</a:t>
              </a:r>
              <a:r>
                <a:rPr sz="12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tting Machine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548" name="picture 54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5966682" y="89138"/>
              <a:ext cx="412292" cy="464122"/>
            </a:xfrm>
            <a:prstGeom prst="rect">
              <a:avLst/>
            </a:prstGeom>
          </p:spPr>
        </p:pic>
      </p:grpSp>
      <p:pic>
        <p:nvPicPr>
          <p:cNvPr id="550" name="picture 55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258949" y="366514"/>
            <a:ext cx="924548" cy="73058"/>
          </a:xfrm>
          <a:prstGeom prst="rect">
            <a:avLst/>
          </a:prstGeom>
        </p:spPr>
      </p:pic>
      <p:sp>
        <p:nvSpPr>
          <p:cNvPr id="552" name="textbox 552"/>
          <p:cNvSpPr/>
          <p:nvPr/>
        </p:nvSpPr>
        <p:spPr>
          <a:xfrm>
            <a:off x="971966" y="366717"/>
            <a:ext cx="13618210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326"/>
              </a:lnSpc>
              <a:tabLst/>
            </a:pPr>
            <a:r>
              <a:rPr sz="1700" kern="0" spc="7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ximnei</a:t>
            </a:r>
            <a:r>
              <a:rPr sz="17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</a:t>
            </a:r>
            <a:r>
              <a:rPr sz="17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</a:t>
            </a:r>
            <a:r>
              <a:rPr sz="1700" kern="0" spc="-19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切割系列</a:t>
            </a:r>
            <a:r>
              <a:rPr sz="1700" kern="0" spc="-19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700" kern="0" spc="-19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</a:t>
            </a:r>
            <a:r>
              <a:rPr sz="1700" kern="0" spc="-18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TiNG</a:t>
            </a:r>
            <a:r>
              <a:rPr sz="1700" kern="0" spc="-18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8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</a:t>
            </a:r>
            <a:r>
              <a:rPr sz="1700" kern="0" spc="-90" dirty="0">
                <a:solidFill>
                  <a:srgbClr val="1866A8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554" name="path 554"/>
          <p:cNvSpPr/>
          <p:nvPr/>
        </p:nvSpPr>
        <p:spPr>
          <a:xfrm>
            <a:off x="2301546" y="542440"/>
            <a:ext cx="9788004" cy="12700"/>
          </a:xfrm>
          <a:custGeom>
            <a:avLst/>
            <a:gdLst/>
            <a:ahLst/>
            <a:cxnLst/>
            <a:rect l="0" t="0" r="0" b="0"/>
            <a:pathLst>
              <a:path w="15414" h="20">
                <a:moveTo>
                  <a:pt x="0" y="10"/>
                </a:moveTo>
                <a:lnTo>
                  <a:pt x="15414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56" name="textbox 556"/>
          <p:cNvSpPr/>
          <p:nvPr/>
        </p:nvSpPr>
        <p:spPr>
          <a:xfrm>
            <a:off x="8218447" y="2231785"/>
            <a:ext cx="6286500" cy="632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本机为压形切割机械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主要将泡绵压成波浪状绵。适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用于电子、精密仪器、汽车座垫、保健用品</a:t>
            </a:r>
            <a:r>
              <a:rPr sz="7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床垫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以及水果包装等包装用途。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indent="198754" algn="l" rtl="0" eaLnBrk="0">
              <a:lnSpc>
                <a:spcPct val="126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presses the foam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 wave-like. Suitable for electronics,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instruments, automobile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cushions,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health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mattresses, and fruit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packaging and other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pack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aging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purposes.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558" name="table 558"/>
          <p:cNvGraphicFramePr>
            <a:graphicFrameLocks noGrp="1"/>
          </p:cNvGraphicFramePr>
          <p:nvPr/>
        </p:nvGraphicFramePr>
        <p:xfrm>
          <a:off x="552627" y="3662641"/>
          <a:ext cx="3289934" cy="950595"/>
        </p:xfrm>
        <a:graphic>
          <a:graphicData uri="http://schemas.openxmlformats.org/drawingml/2006/table">
            <a:tbl>
              <a:tblPr/>
              <a:tblGrid>
                <a:gridCol w="2211704"/>
                <a:gridCol w="1078230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829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切割角度/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kern="0" spc="50" baseline="5171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angle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779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45°-90°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电机功率/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baseline="-10417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1000" baseline="-10417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7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68kw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195" algn="l" rtl="0" eaLnBrk="0">
                        <a:lnSpc>
                          <a:spcPts val="75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机器重量/Machine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195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机器外形尺寸(长x宽x高)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external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8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ts val="52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4000x4000</a:t>
                      </a:r>
                      <a:r>
                        <a:rPr sz="700" kern="0" spc="1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60" name="picture 56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363921" y="4448421"/>
            <a:ext cx="37350" cy="37325"/>
          </a:xfrm>
          <a:prstGeom prst="rect">
            <a:avLst/>
          </a:prstGeom>
        </p:spPr>
      </p:pic>
      <p:graphicFrame>
        <p:nvGraphicFramePr>
          <p:cNvPr id="562" name="table 562"/>
          <p:cNvGraphicFramePr>
            <a:graphicFrameLocks noGrp="1"/>
          </p:cNvGraphicFramePr>
          <p:nvPr/>
        </p:nvGraphicFramePr>
        <p:xfrm>
          <a:off x="614578" y="8035963"/>
          <a:ext cx="2494280" cy="925830"/>
        </p:xfrm>
        <a:graphic>
          <a:graphicData uri="http://schemas.openxmlformats.org/drawingml/2006/table">
            <a:tbl>
              <a:tblPr/>
              <a:tblGrid>
                <a:gridCol w="1402715"/>
                <a:gridCol w="1091564"/>
              </a:tblGrid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4464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切割角度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Angle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45°-90°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08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ct val="7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68kw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19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5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82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65100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285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2000x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000x2000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64" name="picture 56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249335" y="8747371"/>
            <a:ext cx="37337" cy="37325"/>
          </a:xfrm>
          <a:prstGeom prst="rect">
            <a:avLst/>
          </a:prstGeom>
        </p:spPr>
      </p:pic>
      <p:sp>
        <p:nvSpPr>
          <p:cNvPr id="566" name="textbox 566"/>
          <p:cNvSpPr/>
          <p:nvPr/>
        </p:nvSpPr>
        <p:spPr>
          <a:xfrm>
            <a:off x="598871" y="2739035"/>
            <a:ext cx="3294379" cy="674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04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1295" algn="l" rtl="0" eaLnBrk="0">
              <a:lnSpc>
                <a:spcPct val="138000"/>
              </a:lnSpc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ponge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rubber-plastic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 slopes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 sides for s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pecial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requirement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furniture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textile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industry,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eveled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edges with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angle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45°-90°</a:t>
            </a:r>
            <a:r>
              <a:rPr sz="700" kern="0" spc="-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68" name="textbox 568"/>
          <p:cNvSpPr/>
          <p:nvPr/>
        </p:nvSpPr>
        <p:spPr>
          <a:xfrm>
            <a:off x="720785" y="6887187"/>
            <a:ext cx="3249929" cy="674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0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1295" algn="l" rtl="0" eaLnBrk="0">
              <a:lnSpc>
                <a:spcPct val="138000"/>
              </a:lnSpc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 cutting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 ca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 cut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rubber-plastic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 slopes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 sides for special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requirement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furniture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extile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industry,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beveled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edges with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angle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45°-90°</a:t>
            </a:r>
            <a:r>
              <a:rPr sz="700" kern="0" spc="-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70" name="textbox 570"/>
          <p:cNvSpPr/>
          <p:nvPr/>
        </p:nvSpPr>
        <p:spPr>
          <a:xfrm>
            <a:off x="551883" y="2227247"/>
            <a:ext cx="3298825" cy="334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6850" algn="l" rtl="0" eaLnBrk="0">
              <a:lnSpc>
                <a:spcPct val="150000"/>
              </a:lnSpc>
              <a:tabLst/>
            </a:pP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这种切割机可以把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绵或橡塑产品切成斜坡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用于家具和其他行业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的特殊要求加工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切割成45o</a:t>
            </a:r>
            <a:r>
              <a:rPr sz="700" kern="0" spc="-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trike="sngStrike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90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700" kern="0" spc="-1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的斜坡。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72" name="textbox 572"/>
          <p:cNvSpPr/>
          <p:nvPr/>
        </p:nvSpPr>
        <p:spPr>
          <a:xfrm>
            <a:off x="8266561" y="5964508"/>
            <a:ext cx="4552315" cy="227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92"/>
              </a:lnSpc>
              <a:tabLst/>
            </a:pPr>
            <a:r>
              <a:rPr sz="12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TDPF-01 Dual Oscillating blade vib</a:t>
            </a:r>
            <a:r>
              <a:rPr sz="12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ration knife Contour</a:t>
            </a:r>
            <a:r>
              <a:rPr sz="12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pic>
        <p:nvPicPr>
          <p:cNvPr id="574" name="picture 57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9660121" y="5669774"/>
            <a:ext cx="2271777" cy="240546"/>
          </a:xfrm>
          <a:prstGeom prst="rect">
            <a:avLst/>
          </a:prstGeom>
        </p:spPr>
      </p:pic>
      <p:sp>
        <p:nvSpPr>
          <p:cNvPr id="576" name="textbox 576"/>
          <p:cNvSpPr/>
          <p:nvPr/>
        </p:nvSpPr>
        <p:spPr>
          <a:xfrm>
            <a:off x="747418" y="6575483"/>
            <a:ext cx="5434965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6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这种切割机可以把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海绵和其他橡塑材料四边切成斜坡</a:t>
            </a:r>
            <a:r>
              <a:rPr sz="800" kern="0" spc="-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用于家具和纺织行业特殊要求加工</a:t>
            </a:r>
            <a:r>
              <a:rPr sz="8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切割成角度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45°-90°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的斜边。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578" name="picture 57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251207" y="5678411"/>
            <a:ext cx="1321289" cy="223024"/>
          </a:xfrm>
          <a:prstGeom prst="rect">
            <a:avLst/>
          </a:prstGeom>
        </p:spPr>
      </p:pic>
      <p:pic>
        <p:nvPicPr>
          <p:cNvPr id="580" name="picture 58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599568" y="373983"/>
            <a:ext cx="317220" cy="357073"/>
          </a:xfrm>
          <a:prstGeom prst="rect">
            <a:avLst/>
          </a:prstGeom>
        </p:spPr>
      </p:pic>
      <p:pic>
        <p:nvPicPr>
          <p:cNvPr id="582" name="picture 58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553059" y="1238237"/>
            <a:ext cx="6480009" cy="12700"/>
          </a:xfrm>
          <a:prstGeom prst="rect">
            <a:avLst/>
          </a:prstGeom>
        </p:spPr>
      </p:pic>
      <p:pic>
        <p:nvPicPr>
          <p:cNvPr id="584" name="picture 58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553059" y="1967979"/>
            <a:ext cx="6480009" cy="12700"/>
          </a:xfrm>
          <a:prstGeom prst="rect">
            <a:avLst/>
          </a:prstGeom>
        </p:spPr>
      </p:pic>
      <p:pic>
        <p:nvPicPr>
          <p:cNvPr id="586" name="picture 58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036382" y="1238237"/>
            <a:ext cx="6480009" cy="12700"/>
          </a:xfrm>
          <a:prstGeom prst="rect">
            <a:avLst/>
          </a:prstGeom>
        </p:spPr>
      </p:pic>
      <p:pic>
        <p:nvPicPr>
          <p:cNvPr id="588" name="picture 58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036382" y="1967989"/>
            <a:ext cx="6480009" cy="12700"/>
          </a:xfrm>
          <a:prstGeom prst="rect">
            <a:avLst/>
          </a:prstGeom>
        </p:spPr>
      </p:pic>
      <p:sp>
        <p:nvSpPr>
          <p:cNvPr id="590" name="textbox 590"/>
          <p:cNvSpPr/>
          <p:nvPr/>
        </p:nvSpPr>
        <p:spPr>
          <a:xfrm>
            <a:off x="14397632" y="9747721"/>
            <a:ext cx="332740" cy="120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700" kern="0" spc="1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1/1</a:t>
            </a:r>
            <a:r>
              <a:rPr sz="7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picture 5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10673" y="7204316"/>
            <a:ext cx="3209345" cy="2407945"/>
          </a:xfrm>
          <a:prstGeom prst="rect">
            <a:avLst/>
          </a:prstGeom>
        </p:spPr>
      </p:pic>
      <p:sp>
        <p:nvSpPr>
          <p:cNvPr id="594" name="textbox 594"/>
          <p:cNvSpPr/>
          <p:nvPr/>
        </p:nvSpPr>
        <p:spPr>
          <a:xfrm>
            <a:off x="541764" y="2040132"/>
            <a:ext cx="6531609" cy="11449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20" indent="201929" algn="l" rtl="0" eaLnBrk="0">
              <a:lnSpc>
                <a:spcPct val="146000"/>
              </a:lnSpc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EPE</a:t>
            </a:r>
            <a:r>
              <a:rPr sz="700" kern="0" spc="-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XPE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等材料的精加工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把无限长的物料先切去两边不齐的地方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再把物料切断成所需要的长度尺寸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收卷部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分把两边裁切下来的物料卷成卷便于储存。这种机器可连接在复合机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和切割机后面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裁切可不用停机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实现连续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不断地裁切</a:t>
            </a:r>
            <a:r>
              <a:rPr sz="7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可省时省工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提高效率。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4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2564" algn="l" rtl="0" eaLnBrk="0">
              <a:lnSpc>
                <a:spcPct val="134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EPE, XPE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 finishing.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infinite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first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two sides of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uneven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place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then cut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size.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winding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two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sides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roll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easy storage. This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connected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behind the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lami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nating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 without stopping,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realize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continuous cutting, can save time 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labor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improve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596" name="table 596"/>
          <p:cNvGraphicFramePr>
            <a:graphicFrameLocks noGrp="1"/>
          </p:cNvGraphicFramePr>
          <p:nvPr/>
        </p:nvGraphicFramePr>
        <p:xfrm>
          <a:off x="8036560" y="8006156"/>
          <a:ext cx="3690619" cy="1961514"/>
        </p:xfrm>
        <a:graphic>
          <a:graphicData uri="http://schemas.openxmlformats.org/drawingml/2006/table">
            <a:tbl>
              <a:tblPr/>
              <a:tblGrid>
                <a:gridCol w="1581150"/>
                <a:gridCol w="2109470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ts val="76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发泡直径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Foaming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Dia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meter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Φ1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5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5m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39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提升速度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Lifting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785" algn="l" rtl="0" eaLnBrk="0">
                        <a:lnSpc>
                          <a:spcPts val="52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7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3m/min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发泡头流量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Foaming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flow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52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90L/min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ts val="76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发泡密度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Foaming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den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sity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229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50m3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发泡头转速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Rotation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speed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785" algn="l" rtl="0" eaLnBrk="0">
                        <a:lnSpc>
                          <a:spcPct val="8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</a:t>
                      </a:r>
                      <a:r>
                        <a:rPr sz="7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9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生产能力</a:t>
                      </a:r>
                      <a:r>
                        <a:rPr sz="7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production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78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总功率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Total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6689" algn="l" rtl="0" eaLnBrk="0">
                        <a:lnSpc>
                          <a:spcPts val="54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56kw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229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机器外形尺寸(长x宽x高)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20650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external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size(LXW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1610" indent="1905" algn="l" rtl="0" eaLnBrk="0">
                        <a:lnSpc>
                          <a:spcPct val="10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4000x6000x8500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mm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(不包括料罐和控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制部分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Tanks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contro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ls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included)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98" name="picture 5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222327" y="6516700"/>
            <a:ext cx="2294166" cy="3095561"/>
          </a:xfrm>
          <a:prstGeom prst="rect">
            <a:avLst/>
          </a:prstGeom>
        </p:spPr>
      </p:pic>
      <p:sp>
        <p:nvSpPr>
          <p:cNvPr id="600" name="rect 600"/>
          <p:cNvSpPr/>
          <p:nvPr/>
        </p:nvSpPr>
        <p:spPr>
          <a:xfrm>
            <a:off x="14169722" y="5197623"/>
            <a:ext cx="40538" cy="65163"/>
          </a:xfrm>
          <a:prstGeom prst="rect">
            <a:avLst/>
          </a:prstGeom>
          <a:solidFill>
            <a:srgbClr val="3E3A3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2" name="rect 602"/>
          <p:cNvSpPr/>
          <p:nvPr/>
        </p:nvSpPr>
        <p:spPr>
          <a:xfrm>
            <a:off x="13914671" y="5197630"/>
            <a:ext cx="46049" cy="65151"/>
          </a:xfrm>
          <a:prstGeom prst="rect">
            <a:avLst/>
          </a:prstGeom>
          <a:solidFill>
            <a:srgbClr val="3E3A3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4" name="rect 604"/>
          <p:cNvSpPr/>
          <p:nvPr/>
        </p:nvSpPr>
        <p:spPr>
          <a:xfrm>
            <a:off x="13867384" y="5211935"/>
            <a:ext cx="37351" cy="37325"/>
          </a:xfrm>
          <a:prstGeom prst="rect">
            <a:avLst/>
          </a:prstGeom>
          <a:solidFill>
            <a:srgbClr val="3E3A3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06" name="picture 6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662933" y="5197618"/>
            <a:ext cx="42138" cy="66141"/>
          </a:xfrm>
          <a:prstGeom prst="rect">
            <a:avLst/>
          </a:prstGeom>
        </p:spPr>
      </p:pic>
      <p:graphicFrame>
        <p:nvGraphicFramePr>
          <p:cNvPr id="608" name="table 608"/>
          <p:cNvGraphicFramePr>
            <a:graphicFrameLocks noGrp="1"/>
          </p:cNvGraphicFramePr>
          <p:nvPr/>
        </p:nvGraphicFramePr>
        <p:xfrm>
          <a:off x="11860427" y="3217113"/>
          <a:ext cx="2689225" cy="2150109"/>
        </p:xfrm>
        <a:graphic>
          <a:graphicData uri="http://schemas.openxmlformats.org/drawingml/2006/table">
            <a:tbl>
              <a:tblPr/>
              <a:tblGrid>
                <a:gridCol w="1703704"/>
                <a:gridCol w="985519"/>
              </a:tblGrid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烘箱长度/</a:t>
                      </a:r>
                      <a:r>
                        <a:rPr sz="700" kern="0" spc="2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Oven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rack</a:t>
                      </a:r>
                      <a:r>
                        <a:rPr sz="7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length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ts val="79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侧板调节宽度/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Side</a:t>
                      </a:r>
                      <a:r>
                        <a:rPr sz="5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panel</a:t>
                      </a:r>
                      <a:r>
                        <a:rPr sz="5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adjustment</a:t>
                      </a:r>
                      <a:r>
                        <a:rPr sz="5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width</a:t>
                      </a:r>
                      <a:endParaRPr sz="5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930</a:t>
                      </a:r>
                      <a:r>
                        <a:rPr sz="6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连接传送带长度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1000" kern="0" spc="0" baseline="3953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Conveyor</a:t>
                      </a:r>
                      <a:r>
                        <a:rPr sz="600" kern="0" spc="1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length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连接传送带速度/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kern="0" spc="0" baseline="3739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Conveyor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speed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875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发泡高度/</a:t>
                      </a:r>
                      <a:r>
                        <a:rPr sz="600" kern="0" spc="1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Foaming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height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.4-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混合头电机功率/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kern="0" spc="0" baseline="-5208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Mixing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tor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kern="0" spc="-10" baseline="-10417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endParaRPr sz="1000" baseline="-10417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ts val="54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37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生产能力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Production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capacity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ts val="75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8000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…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总功率/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Total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power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39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ts val="75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机器重量/Machine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机器外形尺寸(长x宽x高)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47320" algn="l" rtl="0" eaLnBrk="0">
                        <a:lnSpc>
                          <a:spcPct val="90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external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36000</a:t>
                      </a:r>
                      <a:r>
                        <a:rPr sz="7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0" name="picture 6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338185" y="4529335"/>
            <a:ext cx="32016" cy="65074"/>
          </a:xfrm>
          <a:prstGeom prst="rect">
            <a:avLst/>
          </a:prstGeom>
        </p:spPr>
      </p:pic>
      <p:pic>
        <p:nvPicPr>
          <p:cNvPr id="612" name="picture 6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2605716" y="3706739"/>
            <a:ext cx="32004" cy="65075"/>
          </a:xfrm>
          <a:prstGeom prst="rect">
            <a:avLst/>
          </a:prstGeom>
        </p:spPr>
      </p:pic>
      <p:sp>
        <p:nvSpPr>
          <p:cNvPr id="614" name="textbox 614"/>
          <p:cNvSpPr/>
          <p:nvPr/>
        </p:nvSpPr>
        <p:spPr>
          <a:xfrm>
            <a:off x="8073598" y="2082981"/>
            <a:ext cx="6496050" cy="888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2564" algn="l" rtl="0" eaLnBrk="0">
              <a:lnSpc>
                <a:spcPct val="143000"/>
              </a:lnSpc>
              <a:tabLst/>
            </a:pP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本设备主要适用于8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…</a:t>
            </a:r>
            <a:r>
              <a:rPr sz="700" kern="0" spc="1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120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密度的聚氨酯泡沫生产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具有自动化程度高、生产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成本低、操作简便等优点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是从事生产汽车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家私、鞋材、文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胸、电子、制衣以及汽车工业用泡沫最为理想的生产设备。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3970" indent="202564" algn="l" rtl="0" eaLnBrk="0">
              <a:lnSpc>
                <a:spcPct val="131000"/>
              </a:lnSpc>
              <a:spcBef>
                <a:spcPts val="1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 equipment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 suitable for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 of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 with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den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sity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8-120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kg/m³</a:t>
            </a:r>
            <a:r>
              <a:rPr sz="800" kern="0" spc="-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advantages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automa-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tion,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 cost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easy operation.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most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ideal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produci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ng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automobile,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furniture,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shoes,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bra, electronics, clothing and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automobile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dustry.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616" name="picture 6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77307" y="3327889"/>
            <a:ext cx="2501096" cy="2105649"/>
          </a:xfrm>
          <a:prstGeom prst="rect">
            <a:avLst/>
          </a:prstGeom>
        </p:spPr>
      </p:pic>
      <p:pic>
        <p:nvPicPr>
          <p:cNvPr id="618" name="picture 6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111882" y="3564104"/>
            <a:ext cx="3492550" cy="1506620"/>
          </a:xfrm>
          <a:prstGeom prst="rect">
            <a:avLst/>
          </a:prstGeom>
        </p:spPr>
      </p:pic>
      <p:sp>
        <p:nvSpPr>
          <p:cNvPr id="620" name="textbox 620"/>
          <p:cNvSpPr/>
          <p:nvPr/>
        </p:nvSpPr>
        <p:spPr>
          <a:xfrm>
            <a:off x="8023266" y="6505942"/>
            <a:ext cx="4008120" cy="1310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2564" algn="l" rtl="0" eaLnBrk="0">
              <a:lnSpc>
                <a:spcPct val="158000"/>
              </a:lnSpc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本设备主要适用于8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~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50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密度的软体质聚氨酯泡沫生产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具有自动化程度高、生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产成本低、操作简便等优点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是从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事生产家私、鞋材、文胸、电子、制衣以及汽车工业用泡沫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最为理想的生产设备。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3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334" indent="203200" algn="l" rtl="0" eaLnBrk="0">
              <a:lnSpc>
                <a:spcPct val="134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 equipment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 suitable for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 of flexible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polyurethane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density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8~50kg/m³</a:t>
            </a:r>
            <a:r>
              <a:rPr sz="800" kern="0" spc="-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advantages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automation,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roduction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cost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operation.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most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ideal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 for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foam for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home furniture, shoes,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bra, electronics, clothin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 and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automobile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industry.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541045" y="5569102"/>
            <a:ext cx="6480873" cy="742454"/>
            <a:chOff x="0" y="0"/>
            <a:chExt cx="6480873" cy="742454"/>
          </a:xfrm>
        </p:grpSpPr>
        <p:pic>
          <p:nvPicPr>
            <p:cNvPr id="622" name="picture 62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48361"/>
              <a:ext cx="6480873" cy="645744"/>
            </a:xfrm>
            <a:prstGeom prst="rect">
              <a:avLst/>
            </a:prstGeom>
          </p:spPr>
        </p:pic>
        <p:sp>
          <p:nvSpPr>
            <p:cNvPr id="624" name="textbox 624"/>
            <p:cNvSpPr/>
            <p:nvPr/>
          </p:nvSpPr>
          <p:spPr>
            <a:xfrm>
              <a:off x="216330" y="448241"/>
              <a:ext cx="213360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TDPH-01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Automatic palletizer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626" name="picture 6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1351064" y="159511"/>
              <a:ext cx="1226816" cy="240790"/>
            </a:xfrm>
            <a:prstGeom prst="rect">
              <a:avLst/>
            </a:prstGeom>
          </p:spPr>
        </p:pic>
        <p:pic>
          <p:nvPicPr>
            <p:cNvPr id="628" name="picture 62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187750" y="186688"/>
              <a:ext cx="1084822" cy="192532"/>
            </a:xfrm>
            <a:prstGeom prst="rect">
              <a:avLst/>
            </a:prstGeom>
          </p:spPr>
        </p:pic>
        <p:pic>
          <p:nvPicPr>
            <p:cNvPr id="630" name="picture 63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5966678" y="137509"/>
              <a:ext cx="412292" cy="464121"/>
            </a:xfrm>
            <a:prstGeom prst="rect">
              <a:avLst/>
            </a:prstGeom>
          </p:spPr>
        </p:pic>
        <p:pic>
          <p:nvPicPr>
            <p:cNvPr id="632" name="picture 63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444" y="0"/>
              <a:ext cx="6479998" cy="12712"/>
            </a:xfrm>
            <a:prstGeom prst="rect">
              <a:avLst/>
            </a:prstGeom>
          </p:spPr>
        </p:pic>
        <p:pic>
          <p:nvPicPr>
            <p:cNvPr id="634" name="picture 63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444" y="729754"/>
              <a:ext cx="6479998" cy="12700"/>
            </a:xfrm>
            <a:prstGeom prst="rect">
              <a:avLst/>
            </a:prstGeom>
          </p:spPr>
        </p:pic>
      </p:grpSp>
      <p:grpSp>
        <p:nvGrpSpPr>
          <p:cNvPr id="46" name="group 46"/>
          <p:cNvGrpSpPr/>
          <p:nvPr/>
        </p:nvGrpSpPr>
        <p:grpSpPr>
          <a:xfrm rot="21600000">
            <a:off x="8080718" y="1093990"/>
            <a:ext cx="6480861" cy="742429"/>
            <a:chOff x="0" y="0"/>
            <a:chExt cx="6480861" cy="742429"/>
          </a:xfrm>
        </p:grpSpPr>
        <p:pic>
          <p:nvPicPr>
            <p:cNvPr id="636" name="picture 63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48336"/>
              <a:ext cx="6480861" cy="645744"/>
            </a:xfrm>
            <a:prstGeom prst="rect">
              <a:avLst/>
            </a:prstGeom>
          </p:spPr>
        </p:pic>
        <p:sp>
          <p:nvSpPr>
            <p:cNvPr id="638" name="textbox 638"/>
            <p:cNvSpPr/>
            <p:nvPr/>
          </p:nvSpPr>
          <p:spPr>
            <a:xfrm>
              <a:off x="200446" y="479939"/>
              <a:ext cx="5535295" cy="1803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2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4000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TDP-2650 Horizontal Continuously Automatic Polyether foaming Produ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ct Line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640" name="picture 64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1756453" y="157969"/>
              <a:ext cx="2775699" cy="242573"/>
            </a:xfrm>
            <a:prstGeom prst="rect">
              <a:avLst/>
            </a:prstGeom>
          </p:spPr>
        </p:pic>
        <p:pic>
          <p:nvPicPr>
            <p:cNvPr id="642" name="picture 64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187752" y="168380"/>
              <a:ext cx="1480550" cy="223024"/>
            </a:xfrm>
            <a:prstGeom prst="rect">
              <a:avLst/>
            </a:prstGeom>
          </p:spPr>
        </p:pic>
        <p:pic>
          <p:nvPicPr>
            <p:cNvPr id="644" name="picture 64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5966675" y="137482"/>
              <a:ext cx="412305" cy="464122"/>
            </a:xfrm>
            <a:prstGeom prst="rect">
              <a:avLst/>
            </a:prstGeom>
          </p:spPr>
        </p:pic>
        <p:pic>
          <p:nvPicPr>
            <p:cNvPr id="646" name="picture 64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444" y="0"/>
              <a:ext cx="6479998" cy="12700"/>
            </a:xfrm>
            <a:prstGeom prst="rect">
              <a:avLst/>
            </a:prstGeom>
          </p:spPr>
        </p:pic>
        <p:pic>
          <p:nvPicPr>
            <p:cNvPr id="648" name="picture 64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444" y="729729"/>
              <a:ext cx="6479998" cy="12700"/>
            </a:xfrm>
            <a:prstGeom prst="rect">
              <a:avLst/>
            </a:prstGeom>
          </p:spPr>
        </p:pic>
      </p:grpSp>
      <p:pic>
        <p:nvPicPr>
          <p:cNvPr id="650" name="picture 6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557504" y="1093990"/>
            <a:ext cx="6480860" cy="742429"/>
          </a:xfrm>
          <a:prstGeom prst="rect">
            <a:avLst/>
          </a:prstGeom>
        </p:spPr>
      </p:pic>
      <p:pic>
        <p:nvPicPr>
          <p:cNvPr id="652" name="picture 65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036052" y="5617476"/>
            <a:ext cx="6480872" cy="645731"/>
          </a:xfrm>
          <a:prstGeom prst="rect">
            <a:avLst/>
          </a:prstGeom>
        </p:spPr>
      </p:pic>
      <p:graphicFrame>
        <p:nvGraphicFramePr>
          <p:cNvPr id="654" name="table 654"/>
          <p:cNvGraphicFramePr>
            <a:graphicFrameLocks noGrp="1"/>
          </p:cNvGraphicFramePr>
          <p:nvPr/>
        </p:nvGraphicFramePr>
        <p:xfrm>
          <a:off x="4365599" y="3557358"/>
          <a:ext cx="2673985" cy="1532254"/>
        </p:xfrm>
        <a:graphic>
          <a:graphicData uri="http://schemas.openxmlformats.org/drawingml/2006/table">
            <a:tbl>
              <a:tblPr/>
              <a:tblGrid>
                <a:gridCol w="1483994"/>
                <a:gridCol w="1189989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裁切宽度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裁切厚度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thickness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裁切密度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density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</a:t>
                      </a:r>
                      <a:r>
                        <a:rPr sz="6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kg/m³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裁切速度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cutting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电机总功率Total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电机总重量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Gross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8429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15570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52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6424x4600x27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86mm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56" name="picture 65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4950687" y="4880258"/>
            <a:ext cx="37338" cy="37325"/>
          </a:xfrm>
          <a:prstGeom prst="rect">
            <a:avLst/>
          </a:prstGeom>
        </p:spPr>
      </p:pic>
      <p:graphicFrame>
        <p:nvGraphicFramePr>
          <p:cNvPr id="658" name="table 658"/>
          <p:cNvGraphicFramePr>
            <a:graphicFrameLocks noGrp="1"/>
          </p:cNvGraphicFramePr>
          <p:nvPr/>
        </p:nvGraphicFramePr>
        <p:xfrm>
          <a:off x="538289" y="8372081"/>
          <a:ext cx="2917190" cy="1325244"/>
        </p:xfrm>
        <a:graphic>
          <a:graphicData uri="http://schemas.openxmlformats.org/drawingml/2006/table">
            <a:tbl>
              <a:tblPr/>
              <a:tblGrid>
                <a:gridCol w="1742439"/>
                <a:gridCol w="1174750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ts val="76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码垛物料尺寸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palletizing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material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ts val="5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3000x2000mm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ts val="76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码垛速度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palletizing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60m/min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码垛高度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palletizing</a:t>
                      </a:r>
                      <a:r>
                        <a:rPr sz="7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2800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电机总功率Total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430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5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08585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4304" algn="l" rtl="0" eaLnBrk="0">
                        <a:lnSpc>
                          <a:spcPct val="7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0000x21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00x3600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0" name="picture 66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115972" y="9480301"/>
            <a:ext cx="37337" cy="37325"/>
          </a:xfrm>
          <a:prstGeom prst="rect">
            <a:avLst/>
          </a:prstGeom>
        </p:spPr>
      </p:pic>
      <p:sp>
        <p:nvSpPr>
          <p:cNvPr id="662" name="textbox 662"/>
          <p:cNvSpPr/>
          <p:nvPr/>
        </p:nvSpPr>
        <p:spPr>
          <a:xfrm>
            <a:off x="549358" y="7212598"/>
            <a:ext cx="2913379" cy="853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7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0660" algn="l" rtl="0" eaLnBrk="0">
              <a:lnSpc>
                <a:spcPct val="139000"/>
              </a:lnSpc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ainly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palletizing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stacking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variou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sheets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such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sponge,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etc</a:t>
            </a:r>
            <a:r>
              <a:rPr sz="800" kern="0" spc="-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 This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 adopts servo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motors,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unning smoothly 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palletizing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neatly.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 supporting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 of automatic cutting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saving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lab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 and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 efficient.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64" name="textbox 664"/>
          <p:cNvSpPr/>
          <p:nvPr/>
        </p:nvSpPr>
        <p:spPr>
          <a:xfrm>
            <a:off x="530930" y="6737820"/>
            <a:ext cx="6478904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106" rIns="0" bIns="0"/>
          <a:lstStyle/>
          <a:p>
            <a:pPr marL="12700" indent="203200" algn="l" rtl="0" eaLnBrk="0">
              <a:lnSpc>
                <a:spcPct val="144000"/>
              </a:lnSpc>
              <a:spcBef>
                <a:spcPts val="1"/>
              </a:spcBef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本机主要用于海绵、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等各种片材的自动码垛堆高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本机全部采用伺服电机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运行平稳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码垛整齐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是自动切割机器的配套产品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节省人工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效率更高。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666" name="picture 66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760142" y="366516"/>
            <a:ext cx="924559" cy="73050"/>
          </a:xfrm>
          <a:prstGeom prst="rect">
            <a:avLst/>
          </a:prstGeom>
        </p:spPr>
      </p:pic>
      <p:sp>
        <p:nvSpPr>
          <p:cNvPr id="668" name="textbox 668"/>
          <p:cNvSpPr/>
          <p:nvPr/>
        </p:nvSpPr>
        <p:spPr>
          <a:xfrm>
            <a:off x="8473160" y="366703"/>
            <a:ext cx="6081395" cy="386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0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ximnei</a:t>
            </a:r>
            <a:r>
              <a:rPr sz="30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500" kern="0" spc="-1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发泡系列  FOAMING/REBOND</a:t>
            </a:r>
            <a:r>
              <a:rPr sz="1500" kern="0" spc="8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500" kern="0" spc="-1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FOAMING SERIES</a:t>
            </a:r>
            <a:endParaRPr sz="15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70" name="path 670"/>
          <p:cNvSpPr/>
          <p:nvPr/>
        </p:nvSpPr>
        <p:spPr>
          <a:xfrm>
            <a:off x="9759842" y="542440"/>
            <a:ext cx="423443" cy="12700"/>
          </a:xfrm>
          <a:custGeom>
            <a:avLst/>
            <a:gdLst/>
            <a:ahLst/>
            <a:cxnLst/>
            <a:rect l="0" t="0" r="0" b="0"/>
            <a:pathLst>
              <a:path w="666" h="20">
                <a:moveTo>
                  <a:pt x="0" y="10"/>
                </a:moveTo>
                <a:lnTo>
                  <a:pt x="666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72" name="textbox 672"/>
          <p:cNvSpPr/>
          <p:nvPr/>
        </p:nvSpPr>
        <p:spPr>
          <a:xfrm>
            <a:off x="8256075" y="6025017"/>
            <a:ext cx="4491354" cy="178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TDP-1500 Vertical Continuously</a:t>
            </a:r>
            <a:r>
              <a:rPr sz="1200" kern="0" spc="6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Round</a:t>
            </a:r>
            <a:r>
              <a:rPr sz="1200" kern="0" spc="7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</a:t>
            </a:r>
            <a:r>
              <a:rPr sz="1200" kern="0" spc="-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oam</a:t>
            </a:r>
            <a:r>
              <a:rPr sz="1200" kern="0" spc="7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kern="0" spc="-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Foaming</a:t>
            </a:r>
            <a:r>
              <a:rPr sz="1200" kern="0" spc="7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kern="0" spc="-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endParaRPr sz="12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74" name="textbox 674"/>
          <p:cNvSpPr/>
          <p:nvPr/>
        </p:nvSpPr>
        <p:spPr>
          <a:xfrm>
            <a:off x="759713" y="1521979"/>
            <a:ext cx="3054350" cy="227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92"/>
              </a:lnSpc>
              <a:tabLst/>
            </a:pP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TDP-02 Automatic edge Trimming machine</a:t>
            </a:r>
            <a:endParaRPr sz="12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676" name="picture 67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9807740" y="5727086"/>
            <a:ext cx="2256024" cy="242574"/>
          </a:xfrm>
          <a:prstGeom prst="rect">
            <a:avLst/>
          </a:prstGeom>
        </p:spPr>
      </p:pic>
      <p:pic>
        <p:nvPicPr>
          <p:cNvPr id="678" name="picture 67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756417" y="1253515"/>
            <a:ext cx="2015479" cy="240789"/>
          </a:xfrm>
          <a:prstGeom prst="rect">
            <a:avLst/>
          </a:prstGeom>
        </p:spPr>
      </p:pic>
      <p:pic>
        <p:nvPicPr>
          <p:cNvPr id="680" name="picture 68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223811" y="5737495"/>
            <a:ext cx="1480549" cy="223024"/>
          </a:xfrm>
          <a:prstGeom prst="rect">
            <a:avLst/>
          </a:prstGeom>
        </p:spPr>
      </p:pic>
      <p:sp>
        <p:nvSpPr>
          <p:cNvPr id="682" name="textbox 682"/>
          <p:cNvSpPr/>
          <p:nvPr/>
        </p:nvSpPr>
        <p:spPr>
          <a:xfrm>
            <a:off x="971966" y="438683"/>
            <a:ext cx="1209039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59"/>
              </a:lnSpc>
              <a:tabLst/>
            </a:pPr>
            <a:r>
              <a:rPr sz="2400" kern="0" spc="8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XInnneJ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pic>
        <p:nvPicPr>
          <p:cNvPr id="684" name="picture 68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14002732" y="5706613"/>
            <a:ext cx="412305" cy="464121"/>
          </a:xfrm>
          <a:prstGeom prst="rect">
            <a:avLst/>
          </a:prstGeom>
        </p:spPr>
      </p:pic>
      <p:pic>
        <p:nvPicPr>
          <p:cNvPr id="686" name="picture 686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745247" y="1280688"/>
            <a:ext cx="923536" cy="192534"/>
          </a:xfrm>
          <a:prstGeom prst="rect">
            <a:avLst/>
          </a:prstGeom>
        </p:spPr>
      </p:pic>
      <p:pic>
        <p:nvPicPr>
          <p:cNvPr id="688" name="picture 688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599568" y="373985"/>
            <a:ext cx="317220" cy="357073"/>
          </a:xfrm>
          <a:prstGeom prst="rect">
            <a:avLst/>
          </a:prstGeom>
        </p:spPr>
      </p:pic>
      <p:pic>
        <p:nvPicPr>
          <p:cNvPr id="690" name="picture 690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8100772" y="373985"/>
            <a:ext cx="317208" cy="357073"/>
          </a:xfrm>
          <a:prstGeom prst="rect">
            <a:avLst/>
          </a:prstGeom>
        </p:spPr>
      </p:pic>
      <p:pic>
        <p:nvPicPr>
          <p:cNvPr id="692" name="picture 692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8036497" y="5569102"/>
            <a:ext cx="6479996" cy="12712"/>
          </a:xfrm>
          <a:prstGeom prst="rect">
            <a:avLst/>
          </a:prstGeom>
        </p:spPr>
      </p:pic>
      <p:pic>
        <p:nvPicPr>
          <p:cNvPr id="694" name="picture 694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8036497" y="6298870"/>
            <a:ext cx="6479996" cy="12700"/>
          </a:xfrm>
          <a:prstGeom prst="rect">
            <a:avLst/>
          </a:prstGeom>
        </p:spPr>
      </p:pic>
      <p:pic>
        <p:nvPicPr>
          <p:cNvPr id="696" name="picture 69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1258949" y="366516"/>
            <a:ext cx="924548" cy="73050"/>
          </a:xfrm>
          <a:prstGeom prst="rect">
            <a:avLst/>
          </a:prstGeom>
        </p:spPr>
      </p:pic>
      <p:sp>
        <p:nvSpPr>
          <p:cNvPr id="698" name="path 698"/>
          <p:cNvSpPr/>
          <p:nvPr/>
        </p:nvSpPr>
        <p:spPr>
          <a:xfrm>
            <a:off x="2343307" y="542440"/>
            <a:ext cx="4723155" cy="12700"/>
          </a:xfrm>
          <a:custGeom>
            <a:avLst/>
            <a:gdLst/>
            <a:ahLst/>
            <a:cxnLst/>
            <a:rect l="0" t="0" r="0" b="0"/>
            <a:pathLst>
              <a:path w="7438" h="20">
                <a:moveTo>
                  <a:pt x="0" y="10"/>
                </a:moveTo>
                <a:lnTo>
                  <a:pt x="7438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0" name="textbox 700"/>
          <p:cNvSpPr/>
          <p:nvPr/>
        </p:nvSpPr>
        <p:spPr>
          <a:xfrm>
            <a:off x="14397632" y="9747860"/>
            <a:ext cx="337820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8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8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3/14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extbox 702"/>
          <p:cNvSpPr/>
          <p:nvPr/>
        </p:nvSpPr>
        <p:spPr>
          <a:xfrm>
            <a:off x="512499" y="6376948"/>
            <a:ext cx="6560184" cy="14427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3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165" indent="205740" algn="l" rtl="0" eaLnBrk="0">
              <a:lnSpc>
                <a:spcPct val="148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生产出的产品密度均匀，突破了以往再生发泡机，发泡上下密度误差太大的弊端。最大的特点是一箱可以发出多个尺寸，无需换箱。本机主要把粉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碎好的泡绵、橡胶、EVA、EPE 等碎原料用胶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水混合搅拌、加压，加蒸汽成型或自然固化。生产出的产品经过切割加工后可用于健身器材、体操垫、牛床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垫、汽车内饰、鞋材、地垫、装潢等行业，用途广泛，节省成本。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215265" algn="l" rtl="0" eaLnBrk="0">
              <a:lnSpc>
                <a:spcPts val="1061"/>
              </a:lnSpc>
              <a:spcBef>
                <a:spcPts val="627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density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uniform,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breaking through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disadvantages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previous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rebond foaming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2700" indent="635" algn="l" rtl="0" eaLnBrk="0">
              <a:lnSpc>
                <a:spcPct val="126000"/>
              </a:lnSpc>
              <a:spcBef>
                <a:spcPts val="302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foaming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upper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lower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density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difference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too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large.The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best feature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that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multiple width sizes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tank,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  to change tanks. 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 crushed foam,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rubber,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 and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raw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binder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mixing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6509" algn="l" rtl="0" eaLnBrk="0">
              <a:lnSpc>
                <a:spcPts val="1061"/>
              </a:lnSpc>
              <a:spcBef>
                <a:spcPts val="316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stirring,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pressu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re, steam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molding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natural solidification.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after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 fitness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ts val="1061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gymnastics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mats, cattle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mattresses, automobile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interiors, shoes,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mats, decorating and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industries, versatile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cost-s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aving.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04" name="textbox 704"/>
          <p:cNvSpPr/>
          <p:nvPr/>
        </p:nvSpPr>
        <p:spPr>
          <a:xfrm>
            <a:off x="549046" y="2100577"/>
            <a:ext cx="6496684" cy="1031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2564" algn="l" rtl="0" eaLnBrk="0">
              <a:lnSpc>
                <a:spcPct val="146000"/>
              </a:lnSpc>
              <a:tabLst/>
            </a:pP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</a:t>
            </a:r>
            <a:r>
              <a:rPr sz="7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橡胶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EPE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等材料的废旧利用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把海绵、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EPE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的边角料粉碎、加入胶水搅拌、再加压成型。用蒸汽或自然干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燥把胶水和碎料粘合成圆泡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再用圆切机切割成无限长的薄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片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复合上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膜或布料。用于地毯下面铺垫或地板垫及鞋材等用途。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24129" indent="194945" algn="l" rtl="0" eaLnBrk="0">
              <a:lnSpc>
                <a:spcPct val="124000"/>
              </a:lnSpc>
              <a:spcBef>
                <a:spcPts val="61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 the waste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utilization of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rubber,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materials.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 the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EPE edges, add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binder 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mix, then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pressur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ize and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mold.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steam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natural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drying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binder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cylinder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foam, then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 a cylinder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peeling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 to cut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infinitely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long sheets,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laminated with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 film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fabri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c.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061"/>
              </a:lnSpc>
              <a:spcBef>
                <a:spcPts val="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applications such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under carpet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padding or floor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mats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shoe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als.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706" name="picture 7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78011" y="7549604"/>
            <a:ext cx="2790205" cy="2109395"/>
          </a:xfrm>
          <a:prstGeom prst="rect">
            <a:avLst/>
          </a:prstGeom>
        </p:spPr>
      </p:pic>
      <p:graphicFrame>
        <p:nvGraphicFramePr>
          <p:cNvPr id="708" name="table 708"/>
          <p:cNvGraphicFramePr>
            <a:graphicFrameLocks noGrp="1"/>
          </p:cNvGraphicFramePr>
          <p:nvPr/>
        </p:nvGraphicFramePr>
        <p:xfrm>
          <a:off x="3302165" y="8080603"/>
          <a:ext cx="3735704" cy="1451610"/>
        </p:xfrm>
        <a:graphic>
          <a:graphicData uri="http://schemas.openxmlformats.org/drawingml/2006/table">
            <a:tbl>
              <a:tblPr/>
              <a:tblGrid>
                <a:gridCol w="2121535"/>
                <a:gridCol w="1614169"/>
              </a:tblGrid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发泡尺寸(长x宽x高)</a:t>
                      </a:r>
                      <a:r>
                        <a:rPr sz="600" kern="0" spc="1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Foam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LXWXH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2100x(1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2000)x(600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1200)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ts val="765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发泡密度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Foam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nsity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58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kg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m³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生产能力</a:t>
                      </a:r>
                      <a:r>
                        <a:rPr sz="7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productive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4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8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Moulds/Hou</a:t>
                      </a:r>
                      <a:r>
                        <a:rPr sz="8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4" algn="l" rtl="0" eaLnBrk="0">
                        <a:lnSpc>
                          <a:spcPts val="106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密度误差</a:t>
                      </a:r>
                      <a:r>
                        <a:rPr sz="600" kern="0" spc="1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Density differ</a:t>
                      </a:r>
                      <a:r>
                        <a:rPr sz="8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ence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ts val="84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±5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kg/m³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46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5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ton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4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7695x6235x94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07mm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10" name="picture 7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81075" y="9407412"/>
            <a:ext cx="37338" cy="37325"/>
          </a:xfrm>
          <a:prstGeom prst="rect">
            <a:avLst/>
          </a:prstGeom>
        </p:spPr>
      </p:pic>
      <p:sp>
        <p:nvSpPr>
          <p:cNvPr id="712" name="textbox 712"/>
          <p:cNvSpPr/>
          <p:nvPr/>
        </p:nvSpPr>
        <p:spPr>
          <a:xfrm>
            <a:off x="5795525" y="3911073"/>
            <a:ext cx="142875" cy="94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tabLst/>
            </a:pPr>
            <a:r>
              <a:rPr sz="600" kern="0" spc="-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6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714" name="picture 7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04997" y="3891205"/>
            <a:ext cx="271948" cy="114044"/>
          </a:xfrm>
          <a:prstGeom prst="rect">
            <a:avLst/>
          </a:prstGeom>
        </p:spPr>
      </p:pic>
      <p:graphicFrame>
        <p:nvGraphicFramePr>
          <p:cNvPr id="716" name="table 716"/>
          <p:cNvGraphicFramePr>
            <a:graphicFrameLocks noGrp="1"/>
          </p:cNvGraphicFramePr>
          <p:nvPr/>
        </p:nvGraphicFramePr>
        <p:xfrm>
          <a:off x="3302165" y="3436721"/>
          <a:ext cx="3735704" cy="1451610"/>
        </p:xfrm>
        <a:graphic>
          <a:graphicData uri="http://schemas.openxmlformats.org/drawingml/2006/table">
            <a:tbl>
              <a:tblPr/>
              <a:tblGrid>
                <a:gridCol w="2235835"/>
                <a:gridCol w="288290"/>
                <a:gridCol w="66040"/>
                <a:gridCol w="177800"/>
                <a:gridCol w="967739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发泡尺寸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(直径x长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Foam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(1000</a:t>
                      </a:r>
                      <a:r>
                        <a:rPr sz="7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1300)x(L1200</a:t>
                      </a:r>
                      <a:r>
                        <a:rPr sz="700" kern="0" spc="-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2200)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搅拌箱容积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Mixing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tank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volume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algn="l" rtl="0" eaLnBrk="0">
                        <a:lnSpc>
                          <a:spcPct val="8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15m3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88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生产能力</a:t>
                      </a:r>
                      <a:r>
                        <a:rPr sz="7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productive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8000"/>
                        </a:lnSpc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moul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" algn="l" rtl="0" eaLnBrk="0">
                        <a:lnSpc>
                          <a:spcPts val="99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d/h)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2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1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1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生产密度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production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density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585" algn="l" rtl="0" eaLnBrk="0">
                        <a:lnSpc>
                          <a:spcPts val="7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/m3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电机总功率Total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4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75kw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4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106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(长x宽x高)</a:t>
                      </a:r>
                      <a:r>
                        <a:rPr sz="8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Overall</a:t>
                      </a:r>
                      <a:r>
                        <a:rPr sz="8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dimension</a:t>
                      </a:r>
                      <a:r>
                        <a:rPr sz="8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LXWXH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9770x6683x</a:t>
                      </a:r>
                      <a:r>
                        <a:rPr sz="6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3305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18" name="picture 7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007053" y="4004236"/>
            <a:ext cx="44183" cy="48183"/>
          </a:xfrm>
          <a:prstGeom prst="rect">
            <a:avLst/>
          </a:prstGeom>
        </p:spPr>
      </p:pic>
      <p:sp>
        <p:nvSpPr>
          <p:cNvPr id="720" name="rect 720"/>
          <p:cNvSpPr/>
          <p:nvPr/>
        </p:nvSpPr>
        <p:spPr>
          <a:xfrm>
            <a:off x="13927504" y="3966108"/>
            <a:ext cx="213906" cy="89941"/>
          </a:xfrm>
          <a:prstGeom prst="rect">
            <a:avLst/>
          </a:prstGeom>
          <a:solidFill>
            <a:srgbClr val="FFFFFF">
              <a:alpha val="96862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22" name="table 722"/>
          <p:cNvGraphicFramePr>
            <a:graphicFrameLocks noGrp="1"/>
          </p:cNvGraphicFramePr>
          <p:nvPr/>
        </p:nvGraphicFramePr>
        <p:xfrm>
          <a:off x="11055646" y="3297758"/>
          <a:ext cx="3462019" cy="1451609"/>
        </p:xfrm>
        <a:graphic>
          <a:graphicData uri="http://schemas.openxmlformats.org/drawingml/2006/table">
            <a:tbl>
              <a:tblPr/>
              <a:tblGrid>
                <a:gridCol w="2260600"/>
                <a:gridCol w="1201419"/>
              </a:tblGrid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303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搅拌容积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stirring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volume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6689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15m3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3035" algn="l" rtl="0" eaLnBrk="0">
                        <a:lnSpc>
                          <a:spcPts val="769"/>
                        </a:lnSpc>
                        <a:tabLst/>
                      </a:pP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泡体尺寸(长x宽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高)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Foaming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LXWXH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245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00x1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800x</a:t>
                      </a:r>
                      <a:r>
                        <a:rPr sz="6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3035" algn="l" rtl="0" eaLnBrk="0">
                        <a:lnSpc>
                          <a:spcPts val="76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搅拌速度stirring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975" algn="l" rtl="0" eaLnBrk="0">
                        <a:lnSpc>
                          <a:spcPts val="52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40r/min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4304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生产能力</a:t>
                      </a:r>
                      <a:r>
                        <a:rPr sz="7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productive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1610" algn="l" rtl="0" eaLnBrk="0">
                        <a:lnSpc>
                          <a:spcPts val="7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3模/小时(3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0" baseline="-226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uld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654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1610" algn="l" rtl="0" eaLnBrk="0">
                        <a:lnSpc>
                          <a:spcPts val="54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33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4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24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975" algn="l" rtl="0" eaLnBrk="0">
                        <a:lnSpc>
                          <a:spcPts val="52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4000x4000x5400mm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4" name="picture 7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671469" y="4610187"/>
            <a:ext cx="37350" cy="37325"/>
          </a:xfrm>
          <a:prstGeom prst="rect">
            <a:avLst/>
          </a:prstGeom>
        </p:spPr>
      </p:pic>
      <p:pic>
        <p:nvPicPr>
          <p:cNvPr id="726" name="picture 7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997544" y="3983787"/>
            <a:ext cx="7556" cy="67652"/>
          </a:xfrm>
          <a:prstGeom prst="rect">
            <a:avLst/>
          </a:prstGeom>
        </p:spPr>
      </p:pic>
      <p:pic>
        <p:nvPicPr>
          <p:cNvPr id="728" name="picture 7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834637" y="3595858"/>
            <a:ext cx="37338" cy="37325"/>
          </a:xfrm>
          <a:prstGeom prst="rect">
            <a:avLst/>
          </a:prstGeom>
        </p:spPr>
      </p:pic>
      <p:pic>
        <p:nvPicPr>
          <p:cNvPr id="730" name="picture 7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162659" y="2878310"/>
            <a:ext cx="2324074" cy="2084149"/>
          </a:xfrm>
          <a:prstGeom prst="rect">
            <a:avLst/>
          </a:prstGeom>
        </p:spPr>
      </p:pic>
      <p:pic>
        <p:nvPicPr>
          <p:cNvPr id="732" name="picture 7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035962" y="5475973"/>
            <a:ext cx="6493967" cy="742429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557656" y="5475973"/>
            <a:ext cx="6480873" cy="742429"/>
            <a:chOff x="0" y="0"/>
            <a:chExt cx="6480873" cy="742429"/>
          </a:xfrm>
        </p:grpSpPr>
        <p:pic>
          <p:nvPicPr>
            <p:cNvPr id="734" name="picture 73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48348"/>
              <a:ext cx="6480873" cy="645731"/>
            </a:xfrm>
            <a:prstGeom prst="rect">
              <a:avLst/>
            </a:prstGeom>
          </p:spPr>
        </p:pic>
        <p:sp>
          <p:nvSpPr>
            <p:cNvPr id="736" name="textbox 736"/>
            <p:cNvSpPr/>
            <p:nvPr/>
          </p:nvSpPr>
          <p:spPr>
            <a:xfrm>
              <a:off x="201734" y="433780"/>
              <a:ext cx="3288029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TDPB-A Rebond Cu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bic foam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Foaming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738" name="picture 73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1224572" y="160010"/>
              <a:ext cx="1756914" cy="240805"/>
            </a:xfrm>
            <a:prstGeom prst="rect">
              <a:avLst/>
            </a:prstGeom>
          </p:spPr>
        </p:pic>
        <p:pic>
          <p:nvPicPr>
            <p:cNvPr id="740" name="picture 74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5966682" y="137485"/>
              <a:ext cx="412292" cy="464121"/>
            </a:xfrm>
            <a:prstGeom prst="rect">
              <a:avLst/>
            </a:prstGeom>
          </p:spPr>
        </p:pic>
        <p:pic>
          <p:nvPicPr>
            <p:cNvPr id="742" name="picture 74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187751" y="190243"/>
              <a:ext cx="964935" cy="185920"/>
            </a:xfrm>
            <a:prstGeom prst="rect">
              <a:avLst/>
            </a:prstGeom>
          </p:spPr>
        </p:pic>
        <p:pic>
          <p:nvPicPr>
            <p:cNvPr id="744" name="picture 744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431" y="0"/>
              <a:ext cx="6480010" cy="12700"/>
            </a:xfrm>
            <a:prstGeom prst="rect">
              <a:avLst/>
            </a:prstGeom>
          </p:spPr>
        </p:pic>
        <p:pic>
          <p:nvPicPr>
            <p:cNvPr id="746" name="picture 74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431" y="729729"/>
              <a:ext cx="6480010" cy="12700"/>
            </a:xfrm>
            <a:prstGeom prst="rect">
              <a:avLst/>
            </a:prstGeom>
          </p:spPr>
        </p:pic>
      </p:grpSp>
      <p:sp>
        <p:nvSpPr>
          <p:cNvPr id="748" name="textbox 748"/>
          <p:cNvSpPr/>
          <p:nvPr/>
        </p:nvSpPr>
        <p:spPr>
          <a:xfrm>
            <a:off x="8060352" y="6465075"/>
            <a:ext cx="6466204" cy="761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7485" algn="l" rtl="0" eaLnBrk="0">
              <a:lnSpc>
                <a:spcPts val="862"/>
              </a:lnSpc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这种发泡机采用变频调速控制装置。把原料放在发泡桶里进行混合搅拌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通过高速与低速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独立调速控制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混合速度每分钟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。到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1500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indent="200660" algn="l" rtl="0" eaLnBrk="0">
              <a:lnSpc>
                <a:spcPct val="132000"/>
              </a:lnSpc>
              <a:spcBef>
                <a:spcPts val="5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foaming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 frequency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conversion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device. The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raw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 the foaming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barrel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mixing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stirring,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mixing speed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from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 to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1500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rotations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minute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through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independe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nt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control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50" name="textbox 750"/>
          <p:cNvSpPr/>
          <p:nvPr/>
        </p:nvSpPr>
        <p:spPr>
          <a:xfrm>
            <a:off x="8030224" y="2031937"/>
            <a:ext cx="6456045" cy="729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12725" algn="l" rtl="0" eaLnBrk="0">
              <a:lnSpc>
                <a:spcPct val="95000"/>
              </a:lnSpc>
              <a:tabLst/>
            </a:pP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本机主要把碎海绵与胶混合在</a:t>
            </a:r>
            <a:r>
              <a:rPr sz="700" kern="0" spc="-1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trike="sngStrike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-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起加压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用蒸汽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成型或者自然干燥。产品主要用于健身器、汽车、体育垫、家私、鞋业、牛床垫、地垫、装潢等行业。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210820" algn="l" rtl="0" eaLnBrk="0">
              <a:lnSpc>
                <a:spcPts val="1061"/>
              </a:lnSpc>
              <a:spcBef>
                <a:spcPts val="769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 machine mainly mixes the crushed sponge with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binder and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pressurizes them together, and molds them with steam or dries them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indent="2540" algn="l" rtl="0" eaLnBrk="0">
              <a:lnSpc>
                <a:spcPct val="136000"/>
              </a:lnSpc>
              <a:spcBef>
                <a:spcPts val="1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naturally.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 fitness equipment,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utomobile, sports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home furniture, shoes,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cattle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mats,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floor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decoration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other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ries.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8035962" y="1155281"/>
            <a:ext cx="6480873" cy="645756"/>
            <a:chOff x="0" y="0"/>
            <a:chExt cx="6480873" cy="645756"/>
          </a:xfrm>
        </p:grpSpPr>
        <p:pic>
          <p:nvPicPr>
            <p:cNvPr id="752" name="picture 75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6480873" cy="645756"/>
            </a:xfrm>
            <a:prstGeom prst="rect">
              <a:avLst/>
            </a:prstGeom>
          </p:spPr>
        </p:pic>
        <p:pic>
          <p:nvPicPr>
            <p:cNvPr id="754" name="picture 75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187749" y="110387"/>
              <a:ext cx="2700504" cy="241300"/>
            </a:xfrm>
            <a:prstGeom prst="rect">
              <a:avLst/>
            </a:prstGeom>
          </p:spPr>
        </p:pic>
        <p:sp>
          <p:nvSpPr>
            <p:cNvPr id="756" name="textbox 756"/>
            <p:cNvSpPr/>
            <p:nvPr/>
          </p:nvSpPr>
          <p:spPr>
            <a:xfrm>
              <a:off x="208533" y="385648"/>
              <a:ext cx="2873375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TDP-10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Rebonded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Foam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Production l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758" name="picture 758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5966670" y="89137"/>
              <a:ext cx="412305" cy="464134"/>
            </a:xfrm>
            <a:prstGeom prst="rect">
              <a:avLst/>
            </a:prstGeom>
          </p:spPr>
        </p:pic>
      </p:grpSp>
      <p:grpSp>
        <p:nvGrpSpPr>
          <p:cNvPr id="52" name="group 52"/>
          <p:cNvGrpSpPr/>
          <p:nvPr/>
        </p:nvGrpSpPr>
        <p:grpSpPr>
          <a:xfrm rot="21600000">
            <a:off x="557656" y="1146632"/>
            <a:ext cx="6480873" cy="645744"/>
            <a:chOff x="0" y="0"/>
            <a:chExt cx="6480873" cy="645744"/>
          </a:xfrm>
        </p:grpSpPr>
        <p:pic>
          <p:nvPicPr>
            <p:cNvPr id="760" name="picture 76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0" y="0"/>
              <a:ext cx="6480873" cy="645744"/>
            </a:xfrm>
            <a:prstGeom prst="rect">
              <a:avLst/>
            </a:prstGeom>
          </p:spPr>
        </p:pic>
        <p:pic>
          <p:nvPicPr>
            <p:cNvPr id="762" name="picture 762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187751" y="107463"/>
              <a:ext cx="3608568" cy="243584"/>
            </a:xfrm>
            <a:prstGeom prst="rect">
              <a:avLst/>
            </a:prstGeom>
          </p:spPr>
        </p:pic>
        <p:sp>
          <p:nvSpPr>
            <p:cNvPr id="764" name="textbox 764"/>
            <p:cNvSpPr/>
            <p:nvPr/>
          </p:nvSpPr>
          <p:spPr>
            <a:xfrm>
              <a:off x="176730" y="366069"/>
              <a:ext cx="417195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TDPF-04</a:t>
              </a:r>
              <a:r>
                <a:rPr sz="1200" kern="0" spc="1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Rebonded cylinder foam Triple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Foaming work line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766" name="picture 766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600000">
              <a:off x="5966682" y="137501"/>
              <a:ext cx="412292" cy="464121"/>
            </a:xfrm>
            <a:prstGeom prst="rect">
              <a:avLst/>
            </a:prstGeom>
          </p:spPr>
        </p:pic>
      </p:grpSp>
      <p:pic>
        <p:nvPicPr>
          <p:cNvPr id="768" name="picture 76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258949" y="366516"/>
            <a:ext cx="924548" cy="73050"/>
          </a:xfrm>
          <a:prstGeom prst="rect">
            <a:avLst/>
          </a:prstGeom>
        </p:spPr>
      </p:pic>
      <p:sp>
        <p:nvSpPr>
          <p:cNvPr id="770" name="textbox 770"/>
          <p:cNvSpPr/>
          <p:nvPr/>
        </p:nvSpPr>
        <p:spPr>
          <a:xfrm>
            <a:off x="971966" y="366703"/>
            <a:ext cx="13583919" cy="386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000" kern="0" spc="-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ximnei</a:t>
            </a:r>
            <a:r>
              <a:rPr sz="3000" kern="0" spc="-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</a:t>
            </a:r>
            <a:r>
              <a:rPr sz="1500" kern="0" spc="-1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发泡系列</a:t>
            </a:r>
            <a:r>
              <a:rPr sz="1500" kern="0" spc="39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500" kern="0" spc="-1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</a:t>
            </a:r>
            <a:r>
              <a:rPr sz="1500" kern="0" spc="-2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MING/REBOND FOAMING SERIES</a:t>
            </a:r>
            <a:endParaRPr sz="15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72" name="path 772"/>
          <p:cNvSpPr/>
          <p:nvPr/>
        </p:nvSpPr>
        <p:spPr>
          <a:xfrm>
            <a:off x="2213281" y="542440"/>
            <a:ext cx="7944828" cy="12700"/>
          </a:xfrm>
          <a:custGeom>
            <a:avLst/>
            <a:gdLst/>
            <a:ahLst/>
            <a:cxnLst/>
            <a:rect l="0" t="0" r="0" b="0"/>
            <a:pathLst>
              <a:path w="12511" h="20">
                <a:moveTo>
                  <a:pt x="0" y="10"/>
                </a:moveTo>
                <a:lnTo>
                  <a:pt x="12511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74" name="table 774"/>
          <p:cNvGraphicFramePr>
            <a:graphicFrameLocks noGrp="1"/>
          </p:cNvGraphicFramePr>
          <p:nvPr/>
        </p:nvGraphicFramePr>
        <p:xfrm>
          <a:off x="11749548" y="7599095"/>
          <a:ext cx="2768600" cy="1323975"/>
        </p:xfrm>
        <a:graphic>
          <a:graphicData uri="http://schemas.openxmlformats.org/drawingml/2006/table">
            <a:tbl>
              <a:tblPr/>
              <a:tblGrid>
                <a:gridCol w="1703704"/>
                <a:gridCol w="106489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转速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Rotation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speed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4939" algn="l" rtl="0" eaLnBrk="0">
                        <a:lnSpc>
                          <a:spcPts val="81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日生产量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1000" kern="0" spc="0" baseline="1822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Daily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kern="0" spc="0" baseline="1822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output</a:t>
                      </a:r>
                      <a:endParaRPr sz="1000" baseline="1822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875" algn="l" rtl="0" eaLnBrk="0">
                        <a:lnSpc>
                          <a:spcPts val="77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发泡桶容量Foaming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nk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  <a:r>
                        <a:rPr sz="600" kern="0" spc="-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0495" algn="l" rtl="0" eaLnBrk="0">
                        <a:lnSpc>
                          <a:spcPts val="75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电机功率Motor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5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5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5/1</a:t>
                      </a:r>
                      <a:r>
                        <a:rPr sz="5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5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ts val="75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机器重量Machine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机器外形尺寸(长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47320" algn="l" rtl="0" eaLnBrk="0">
                        <a:lnSpc>
                          <a:spcPct val="90000"/>
                        </a:lnSpc>
                        <a:spcBef>
                          <a:spcPts val="5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external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ze(LXWXH)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7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1200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76" name="picture 77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2532624" y="8720173"/>
            <a:ext cx="37338" cy="37325"/>
          </a:xfrm>
          <a:prstGeom prst="rect">
            <a:avLst/>
          </a:prstGeom>
        </p:spPr>
      </p:pic>
      <p:pic>
        <p:nvPicPr>
          <p:cNvPr id="778" name="picture 77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1185100" y="3356877"/>
            <a:ext cx="1519250" cy="2025662"/>
          </a:xfrm>
          <a:prstGeom prst="rect">
            <a:avLst/>
          </a:prstGeom>
        </p:spPr>
      </p:pic>
      <p:pic>
        <p:nvPicPr>
          <p:cNvPr id="780" name="picture 78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164743" y="7999898"/>
            <a:ext cx="1534804" cy="1859301"/>
          </a:xfrm>
          <a:prstGeom prst="rect">
            <a:avLst/>
          </a:prstGeom>
        </p:spPr>
      </p:pic>
      <p:sp>
        <p:nvSpPr>
          <p:cNvPr id="782" name="textbox 782"/>
          <p:cNvSpPr/>
          <p:nvPr/>
        </p:nvSpPr>
        <p:spPr>
          <a:xfrm>
            <a:off x="8259895" y="5953987"/>
            <a:ext cx="2411095" cy="178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200" kern="0" spc="-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TDP-16</a:t>
            </a:r>
            <a:r>
              <a:rPr sz="1200" kern="0" spc="1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kern="0" spc="-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Manual</a:t>
            </a:r>
            <a:r>
              <a:rPr sz="1200" kern="0" spc="7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kern="0" spc="-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Foaming</a:t>
            </a:r>
            <a:r>
              <a:rPr sz="1200" kern="0" spc="6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kern="0" spc="-4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endParaRPr sz="12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784" name="picture 78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9253304" y="5635983"/>
            <a:ext cx="1248161" cy="240281"/>
          </a:xfrm>
          <a:prstGeom prst="rect">
            <a:avLst/>
          </a:prstGeom>
        </p:spPr>
      </p:pic>
      <p:pic>
        <p:nvPicPr>
          <p:cNvPr id="786" name="picture 78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236808" y="5665946"/>
            <a:ext cx="926069" cy="189230"/>
          </a:xfrm>
          <a:prstGeom prst="rect">
            <a:avLst/>
          </a:prstGeom>
        </p:spPr>
      </p:pic>
      <p:pic>
        <p:nvPicPr>
          <p:cNvPr id="788" name="picture 78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599568" y="373973"/>
            <a:ext cx="317220" cy="357085"/>
          </a:xfrm>
          <a:prstGeom prst="rect">
            <a:avLst/>
          </a:prstGeom>
        </p:spPr>
      </p:pic>
      <p:pic>
        <p:nvPicPr>
          <p:cNvPr id="790" name="picture 79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558088" y="1836687"/>
            <a:ext cx="6480010" cy="12700"/>
          </a:xfrm>
          <a:prstGeom prst="rect">
            <a:avLst/>
          </a:prstGeom>
        </p:spPr>
      </p:pic>
      <p:pic>
        <p:nvPicPr>
          <p:cNvPr id="792" name="picture 792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558088" y="1106929"/>
            <a:ext cx="6480010" cy="12700"/>
          </a:xfrm>
          <a:prstGeom prst="rect">
            <a:avLst/>
          </a:prstGeom>
        </p:spPr>
      </p:pic>
      <p:pic>
        <p:nvPicPr>
          <p:cNvPr id="794" name="picture 794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8036382" y="1106929"/>
            <a:ext cx="6480009" cy="12700"/>
          </a:xfrm>
          <a:prstGeom prst="rect">
            <a:avLst/>
          </a:prstGeom>
        </p:spPr>
      </p:pic>
      <p:pic>
        <p:nvPicPr>
          <p:cNvPr id="796" name="picture 796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8036382" y="1836673"/>
            <a:ext cx="6480009" cy="12700"/>
          </a:xfrm>
          <a:prstGeom prst="rect">
            <a:avLst/>
          </a:prstGeom>
        </p:spPr>
      </p:pic>
      <p:sp>
        <p:nvSpPr>
          <p:cNvPr id="798" name="textbox 798"/>
          <p:cNvSpPr/>
          <p:nvPr/>
        </p:nvSpPr>
        <p:spPr>
          <a:xfrm>
            <a:off x="14397632" y="9748997"/>
            <a:ext cx="334645" cy="120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3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700" kern="0" spc="5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5/1</a:t>
            </a:r>
            <a:r>
              <a:rPr sz="700" kern="0" spc="5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800" name="picture 800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5644290" y="3917639"/>
            <a:ext cx="167057" cy="119360"/>
          </a:xfrm>
          <a:prstGeom prst="rect">
            <a:avLst/>
          </a:prstGeom>
        </p:spPr>
      </p:pic>
      <p:sp>
        <p:nvSpPr>
          <p:cNvPr id="802" name="path 802"/>
          <p:cNvSpPr/>
          <p:nvPr/>
        </p:nvSpPr>
        <p:spPr>
          <a:xfrm>
            <a:off x="5804997" y="4030650"/>
            <a:ext cx="87805" cy="12700"/>
          </a:xfrm>
          <a:custGeom>
            <a:avLst/>
            <a:gdLst/>
            <a:ahLst/>
            <a:cxnLst/>
            <a:rect l="0" t="0" r="0" b="0"/>
            <a:pathLst>
              <a:path w="138" h="20">
                <a:moveTo>
                  <a:pt x="138" y="10"/>
                </a:moveTo>
                <a:lnTo>
                  <a:pt x="0" y="10"/>
                </a:lnTo>
              </a:path>
            </a:pathLst>
          </a:custGeom>
          <a:noFill/>
          <a:ln w="12700" cap="flat">
            <a:solidFill>
              <a:srgbClr val="FFFFFF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textbox 804"/>
          <p:cNvSpPr/>
          <p:nvPr/>
        </p:nvSpPr>
        <p:spPr>
          <a:xfrm>
            <a:off x="549689" y="2160230"/>
            <a:ext cx="6497320" cy="947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1929" algn="l" rtl="0" eaLnBrk="0">
              <a:lnSpc>
                <a:spcPct val="146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本机主要用于将紧密打包的整包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海绵撕碎成小块海绵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再经过粉碎机粉碎。与再生海绵生产线配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套做成再生海绵;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或粉碎后做填充料。本机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功率强大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生产效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率高。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4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240" indent="198754" algn="l" rtl="0" eaLnBrk="0">
              <a:lnSpc>
                <a:spcPct val="131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to shred the tightly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led whole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package of PU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small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pieces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sponge,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then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crushed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crusher.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to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rebonded sponge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matching with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rebond sponge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line;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crushed to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make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filler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terial. This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 strong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powe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 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 efficiency.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06" name="textbox 806"/>
          <p:cNvSpPr/>
          <p:nvPr/>
        </p:nvSpPr>
        <p:spPr>
          <a:xfrm>
            <a:off x="8029181" y="2164646"/>
            <a:ext cx="6494779" cy="939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0660" algn="l" rtl="0" eaLnBrk="0">
              <a:lnSpc>
                <a:spcPct val="146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本机主要用于泡绵边角料的粉碎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后再回收利用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与再生海绵生产线配套做成再生海绵;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或粉碎后做填充料。本机功率强大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出风力强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生产效率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噪音大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障率高。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9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509" indent="200660" algn="l" rtl="0" eaLnBrk="0">
              <a:lnSpc>
                <a:spcPct val="137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for crushing foam scrap for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recycli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ng, 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matching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rebond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line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rebonded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 or crushed to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make filler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material. This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powerful, strong wind,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uction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efficiency. 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disadvantage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noise,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 failure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ate.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808" name="picture 8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63838" y="7231479"/>
            <a:ext cx="2399072" cy="2399073"/>
          </a:xfrm>
          <a:prstGeom prst="rect">
            <a:avLst/>
          </a:prstGeom>
        </p:spPr>
      </p:pic>
      <p:pic>
        <p:nvPicPr>
          <p:cNvPr id="810" name="picture 8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87907" y="3377395"/>
            <a:ext cx="2698408" cy="1924513"/>
          </a:xfrm>
          <a:prstGeom prst="rect">
            <a:avLst/>
          </a:prstGeom>
        </p:spPr>
      </p:pic>
      <p:graphicFrame>
        <p:nvGraphicFramePr>
          <p:cNvPr id="812" name="table 812"/>
          <p:cNvGraphicFramePr>
            <a:graphicFrameLocks noGrp="1"/>
          </p:cNvGraphicFramePr>
          <p:nvPr/>
        </p:nvGraphicFramePr>
        <p:xfrm>
          <a:off x="555751" y="3776764"/>
          <a:ext cx="3323589" cy="1547495"/>
        </p:xfrm>
        <a:graphic>
          <a:graphicData uri="http://schemas.openxmlformats.org/drawingml/2006/table">
            <a:tbl>
              <a:tblPr/>
              <a:tblGrid>
                <a:gridCol w="1278255"/>
                <a:gridCol w="1025525"/>
                <a:gridCol w="1019810"/>
              </a:tblGrid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型号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Model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num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39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TDP-S-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TDP-S-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撕碎速度</a:t>
                      </a:r>
                      <a:r>
                        <a:rPr sz="600" kern="0" spc="1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Shredding speed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撕碎颗粒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shredded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granule</a:t>
                      </a:r>
                      <a:endParaRPr sz="7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9220" algn="l" rtl="0" eaLnBrk="0">
                        <a:lnSpc>
                          <a:spcPct val="7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6994" algn="l" rtl="0" eaLnBrk="0">
                        <a:lnSpc>
                          <a:spcPct val="7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05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进料口尺寸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Feed</a:t>
                      </a:r>
                      <a:r>
                        <a:rPr sz="600" kern="0" spc="1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port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6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1100 W×12</a:t>
                      </a:r>
                      <a:r>
                        <a:rPr sz="8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</a:t>
                      </a:r>
                      <a:r>
                        <a:rPr sz="8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8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mm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7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1350x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9220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55kw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725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75kw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4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66675" algn="l" rtl="0" eaLnBrk="0">
                        <a:lnSpc>
                          <a:spcPct val="90000"/>
                        </a:lnSpc>
                        <a:spcBef>
                          <a:spcPts val="16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dimensions(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2900x2300x280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ts val="5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3200x2600x300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4" name="picture 8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55140" y="5102968"/>
            <a:ext cx="37350" cy="37325"/>
          </a:xfrm>
          <a:prstGeom prst="rect">
            <a:avLst/>
          </a:prstGeom>
        </p:spPr>
      </p:pic>
      <p:grpSp>
        <p:nvGrpSpPr>
          <p:cNvPr id="54" name="group 54"/>
          <p:cNvGrpSpPr/>
          <p:nvPr/>
        </p:nvGrpSpPr>
        <p:grpSpPr>
          <a:xfrm rot="21600000">
            <a:off x="558596" y="5788964"/>
            <a:ext cx="6480873" cy="742455"/>
            <a:chOff x="0" y="0"/>
            <a:chExt cx="6480873" cy="742455"/>
          </a:xfrm>
        </p:grpSpPr>
        <p:pic>
          <p:nvPicPr>
            <p:cNvPr id="816" name="picture 8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48361"/>
              <a:ext cx="6480873" cy="645744"/>
            </a:xfrm>
            <a:prstGeom prst="rect">
              <a:avLst/>
            </a:prstGeom>
          </p:spPr>
        </p:pic>
        <p:pic>
          <p:nvPicPr>
            <p:cNvPr id="818" name="picture 8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87749" y="159248"/>
              <a:ext cx="3080492" cy="241048"/>
            </a:xfrm>
            <a:prstGeom prst="rect">
              <a:avLst/>
            </a:prstGeom>
          </p:spPr>
        </p:pic>
        <p:sp>
          <p:nvSpPr>
            <p:cNvPr id="820" name="textbox 820"/>
            <p:cNvSpPr/>
            <p:nvPr/>
          </p:nvSpPr>
          <p:spPr>
            <a:xfrm>
              <a:off x="208540" y="427994"/>
              <a:ext cx="3082289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TDP-S-4 Low noise</a:t>
              </a:r>
              <a:r>
                <a:rPr sz="1200" kern="0" spc="5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knife Crus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hing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822" name="picture 8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5966669" y="137501"/>
              <a:ext cx="412292" cy="464121"/>
            </a:xfrm>
            <a:prstGeom prst="rect">
              <a:avLst/>
            </a:prstGeom>
          </p:spPr>
        </p:pic>
        <p:pic>
          <p:nvPicPr>
            <p:cNvPr id="824" name="picture 8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431" y="0"/>
              <a:ext cx="6479997" cy="12712"/>
            </a:xfrm>
            <a:prstGeom prst="rect">
              <a:avLst/>
            </a:prstGeom>
          </p:spPr>
        </p:pic>
        <p:pic>
          <p:nvPicPr>
            <p:cNvPr id="826" name="picture 8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31" y="729755"/>
              <a:ext cx="6479997" cy="12700"/>
            </a:xfrm>
            <a:prstGeom prst="rect">
              <a:avLst/>
            </a:prstGeom>
          </p:spPr>
        </p:pic>
      </p:grpSp>
      <p:grpSp>
        <p:nvGrpSpPr>
          <p:cNvPr id="56" name="group 56"/>
          <p:cNvGrpSpPr/>
          <p:nvPr/>
        </p:nvGrpSpPr>
        <p:grpSpPr>
          <a:xfrm rot="21600000">
            <a:off x="558596" y="1171524"/>
            <a:ext cx="6480873" cy="742442"/>
            <a:chOff x="0" y="0"/>
            <a:chExt cx="6480873" cy="742442"/>
          </a:xfrm>
        </p:grpSpPr>
        <p:pic>
          <p:nvPicPr>
            <p:cNvPr id="828" name="picture 82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48348"/>
              <a:ext cx="6480873" cy="645744"/>
            </a:xfrm>
            <a:prstGeom prst="rect">
              <a:avLst/>
            </a:prstGeom>
          </p:spPr>
        </p:pic>
        <p:sp>
          <p:nvSpPr>
            <p:cNvPr id="830" name="textbox 830"/>
            <p:cNvSpPr/>
            <p:nvPr/>
          </p:nvSpPr>
          <p:spPr>
            <a:xfrm>
              <a:off x="182119" y="119879"/>
              <a:ext cx="2792729" cy="5314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0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73000"/>
                </a:lnSpc>
                <a:spcBef>
                  <a:spcPts val="1"/>
                </a:spcBef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TDP-S-7/8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</a:t>
              </a:r>
              <a:endParaRPr sz="2000" dirty="0">
                <a:latin typeface="Microsoft YaHei"/>
                <a:ea typeface="Microsoft YaHei"/>
                <a:cs typeface="Microsoft YaHei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31115" algn="l" rtl="0" eaLnBrk="0">
                <a:lnSpc>
                  <a:spcPct val="83000"/>
                </a:lnSpc>
                <a:spcBef>
                  <a:spcPts val="1"/>
                </a:spcBef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TDP-S-7/8 Sponge Shredding Machi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832" name="picture 83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1603565" y="132579"/>
              <a:ext cx="1253737" cy="240789"/>
            </a:xfrm>
            <a:prstGeom prst="rect">
              <a:avLst/>
            </a:prstGeom>
          </p:spPr>
        </p:pic>
        <p:pic>
          <p:nvPicPr>
            <p:cNvPr id="834" name="picture 83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5966669" y="137487"/>
              <a:ext cx="412292" cy="464122"/>
            </a:xfrm>
            <a:prstGeom prst="rect">
              <a:avLst/>
            </a:prstGeom>
          </p:spPr>
        </p:pic>
        <p:pic>
          <p:nvPicPr>
            <p:cNvPr id="836" name="picture 83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431" y="0"/>
              <a:ext cx="6479997" cy="12700"/>
            </a:xfrm>
            <a:prstGeom prst="rect">
              <a:avLst/>
            </a:prstGeom>
          </p:spPr>
        </p:pic>
        <p:pic>
          <p:nvPicPr>
            <p:cNvPr id="838" name="picture 83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431" y="729742"/>
              <a:ext cx="6479997" cy="12700"/>
            </a:xfrm>
            <a:prstGeom prst="rect">
              <a:avLst/>
            </a:prstGeom>
          </p:spPr>
        </p:pic>
      </p:grpSp>
      <p:grpSp>
        <p:nvGrpSpPr>
          <p:cNvPr id="58" name="group 58"/>
          <p:cNvGrpSpPr/>
          <p:nvPr/>
        </p:nvGrpSpPr>
        <p:grpSpPr>
          <a:xfrm rot="21600000">
            <a:off x="8035962" y="1171524"/>
            <a:ext cx="6480873" cy="742442"/>
            <a:chOff x="0" y="0"/>
            <a:chExt cx="6480873" cy="742442"/>
          </a:xfrm>
        </p:grpSpPr>
        <p:pic>
          <p:nvPicPr>
            <p:cNvPr id="840" name="picture 84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48348"/>
              <a:ext cx="6480873" cy="645744"/>
            </a:xfrm>
            <a:prstGeom prst="rect">
              <a:avLst/>
            </a:prstGeom>
          </p:spPr>
        </p:pic>
        <p:sp>
          <p:nvSpPr>
            <p:cNvPr id="842" name="textbox 842"/>
            <p:cNvSpPr/>
            <p:nvPr/>
          </p:nvSpPr>
          <p:spPr>
            <a:xfrm>
              <a:off x="192611" y="471248"/>
              <a:ext cx="2679700" cy="1784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1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3000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TDP-S-1/2 Sponge Crushing 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844" name="picture 84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187749" y="168361"/>
              <a:ext cx="1559539" cy="223011"/>
            </a:xfrm>
            <a:prstGeom prst="rect">
              <a:avLst/>
            </a:prstGeom>
          </p:spPr>
        </p:pic>
        <p:pic>
          <p:nvPicPr>
            <p:cNvPr id="846" name="picture 846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1837454" y="159480"/>
              <a:ext cx="1253236" cy="240791"/>
            </a:xfrm>
            <a:prstGeom prst="rect">
              <a:avLst/>
            </a:prstGeom>
          </p:spPr>
        </p:pic>
        <p:pic>
          <p:nvPicPr>
            <p:cNvPr id="848" name="picture 84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5966670" y="137488"/>
              <a:ext cx="412305" cy="464121"/>
            </a:xfrm>
            <a:prstGeom prst="rect">
              <a:avLst/>
            </a:prstGeom>
          </p:spPr>
        </p:pic>
        <p:pic>
          <p:nvPicPr>
            <p:cNvPr id="850" name="picture 850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419" y="0"/>
              <a:ext cx="6480009" cy="12700"/>
            </a:xfrm>
            <a:prstGeom prst="rect">
              <a:avLst/>
            </a:prstGeom>
          </p:spPr>
        </p:pic>
        <p:pic>
          <p:nvPicPr>
            <p:cNvPr id="852" name="picture 85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419" y="729742"/>
              <a:ext cx="6480009" cy="12700"/>
            </a:xfrm>
            <a:prstGeom prst="rect">
              <a:avLst/>
            </a:prstGeom>
          </p:spPr>
        </p:pic>
      </p:grpSp>
      <p:pic>
        <p:nvPicPr>
          <p:cNvPr id="854" name="picture 85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035962" y="5788964"/>
            <a:ext cx="6480873" cy="742442"/>
          </a:xfrm>
          <a:prstGeom prst="rect">
            <a:avLst/>
          </a:prstGeom>
        </p:spPr>
      </p:pic>
      <p:graphicFrame>
        <p:nvGraphicFramePr>
          <p:cNvPr id="856" name="table 856"/>
          <p:cNvGraphicFramePr>
            <a:graphicFrameLocks noGrp="1"/>
          </p:cNvGraphicFramePr>
          <p:nvPr/>
        </p:nvGraphicFramePr>
        <p:xfrm>
          <a:off x="555764" y="8118754"/>
          <a:ext cx="3735705" cy="1245235"/>
        </p:xfrm>
        <a:graphic>
          <a:graphicData uri="http://schemas.openxmlformats.org/drawingml/2006/table">
            <a:tbl>
              <a:tblPr/>
              <a:tblGrid>
                <a:gridCol w="2355850"/>
                <a:gridCol w="137985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73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转子尺寸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(直径x长度)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Rotor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209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y600×</a:t>
                      </a:r>
                      <a:r>
                        <a:rPr sz="7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1200m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(length)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4464" algn="l" rtl="0" eaLnBrk="0">
                        <a:lnSpc>
                          <a:spcPts val="91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粉碎能力(筛网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0" baseline="17369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strainer</a:t>
                      </a:r>
                      <a:r>
                        <a:rPr sz="5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crushing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6540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1200</a:t>
                      </a:r>
                      <a:r>
                        <a:rPr sz="700" kern="0" spc="-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-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200okg/h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(40mm)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4464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入料口宽度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Inlet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6540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720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2729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75kw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4464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整机重量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ct val="9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5600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2095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2500x21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00x2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58" name="picture 85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244770" y="9233531"/>
            <a:ext cx="37350" cy="37325"/>
          </a:xfrm>
          <a:prstGeom prst="rect">
            <a:avLst/>
          </a:prstGeom>
        </p:spPr>
      </p:pic>
      <p:pic>
        <p:nvPicPr>
          <p:cNvPr id="860" name="picture 86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569905" y="8405105"/>
            <a:ext cx="54432" cy="78282"/>
          </a:xfrm>
          <a:prstGeom prst="rect">
            <a:avLst/>
          </a:prstGeom>
        </p:spPr>
      </p:pic>
      <p:pic>
        <p:nvPicPr>
          <p:cNvPr id="862" name="picture 86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2522457" y="6787104"/>
            <a:ext cx="1395924" cy="3132141"/>
          </a:xfrm>
          <a:prstGeom prst="rect">
            <a:avLst/>
          </a:prstGeom>
        </p:spPr>
      </p:pic>
      <p:graphicFrame>
        <p:nvGraphicFramePr>
          <p:cNvPr id="864" name="table 864"/>
          <p:cNvGraphicFramePr>
            <a:graphicFrameLocks noGrp="1"/>
          </p:cNvGraphicFramePr>
          <p:nvPr/>
        </p:nvGraphicFramePr>
        <p:xfrm>
          <a:off x="11270956" y="3501911"/>
          <a:ext cx="3245485" cy="1334769"/>
        </p:xfrm>
        <a:graphic>
          <a:graphicData uri="http://schemas.openxmlformats.org/drawingml/2006/table">
            <a:tbl>
              <a:tblPr/>
              <a:tblGrid>
                <a:gridCol w="1327150"/>
                <a:gridCol w="972819"/>
                <a:gridCol w="945515"/>
              </a:tblGrid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4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型号</a:t>
                      </a:r>
                      <a:r>
                        <a:rPr sz="600" kern="0" spc="1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Model</a:t>
                      </a:r>
                      <a:r>
                        <a:rPr sz="600" kern="0" spc="1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number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TDP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-S-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TDP-S-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ts val="106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破碎速度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Crushing</a:t>
                      </a:r>
                      <a:r>
                        <a:rPr sz="8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speed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150kg/h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710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ts val="83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破碎粒度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Curshing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granule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size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344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664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7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710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0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(长×宽x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07314" algn="l" rtl="0" eaLnBrk="0">
                        <a:lnSpc>
                          <a:spcPct val="90000"/>
                        </a:lnSpc>
                        <a:spcBef>
                          <a:spcPts val="16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dimensions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500x500x800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1800x600x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66" name="picture 86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077745" y="3494735"/>
            <a:ext cx="3079559" cy="1348721"/>
          </a:xfrm>
          <a:prstGeom prst="rect">
            <a:avLst/>
          </a:prstGeom>
        </p:spPr>
      </p:pic>
      <p:pic>
        <p:nvPicPr>
          <p:cNvPr id="868" name="picture 86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258949" y="366516"/>
            <a:ext cx="924548" cy="73050"/>
          </a:xfrm>
          <a:prstGeom prst="rect">
            <a:avLst/>
          </a:prstGeom>
        </p:spPr>
      </p:pic>
      <p:sp>
        <p:nvSpPr>
          <p:cNvPr id="870" name="textbox 870"/>
          <p:cNvSpPr/>
          <p:nvPr/>
        </p:nvSpPr>
        <p:spPr>
          <a:xfrm>
            <a:off x="971966" y="366703"/>
            <a:ext cx="13571855" cy="387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5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0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ximnei</a:t>
            </a:r>
            <a:r>
              <a:rPr sz="30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</a:t>
            </a:r>
            <a:r>
              <a:rPr sz="30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500" kern="0" spc="1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撕碎打包系列  </a:t>
            </a:r>
            <a:r>
              <a:rPr sz="1500" kern="0" spc="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SHREDDING</a:t>
            </a:r>
            <a:r>
              <a:rPr sz="1500" kern="0" spc="1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500" kern="0" spc="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BALING</a:t>
            </a:r>
            <a:r>
              <a:rPr sz="1500" kern="0" spc="1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500" kern="0" spc="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SERIES</a:t>
            </a:r>
            <a:endParaRPr sz="15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72" name="path 872"/>
          <p:cNvSpPr/>
          <p:nvPr/>
        </p:nvSpPr>
        <p:spPr>
          <a:xfrm>
            <a:off x="2258659" y="542440"/>
            <a:ext cx="8290852" cy="12700"/>
          </a:xfrm>
          <a:custGeom>
            <a:avLst/>
            <a:gdLst/>
            <a:ahLst/>
            <a:cxnLst/>
            <a:rect l="0" t="0" r="0" b="0"/>
            <a:pathLst>
              <a:path w="13056" h="20">
                <a:moveTo>
                  <a:pt x="0" y="10"/>
                </a:moveTo>
                <a:lnTo>
                  <a:pt x="13056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874" name="table 874"/>
          <p:cNvGraphicFramePr>
            <a:graphicFrameLocks noGrp="1"/>
          </p:cNvGraphicFramePr>
          <p:nvPr/>
        </p:nvGraphicFramePr>
        <p:xfrm>
          <a:off x="8063969" y="8186699"/>
          <a:ext cx="3349625" cy="1038225"/>
        </p:xfrm>
        <a:graphic>
          <a:graphicData uri="http://schemas.openxmlformats.org/drawingml/2006/table">
            <a:tbl>
              <a:tblPr/>
              <a:tblGrid>
                <a:gridCol w="2249170"/>
                <a:gridCol w="110045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39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最大泡绵尺寸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Maximum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foam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ct val="7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900x700x1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39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最大行程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Maximum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stroke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4" algn="l" rtl="0" eaLnBrk="0">
                        <a:lnSpc>
                          <a:spcPts val="1061"/>
                        </a:lnSpc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(长x宽x高)</a:t>
                      </a:r>
                      <a:r>
                        <a:rPr sz="8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Overall</a:t>
                      </a:r>
                      <a:r>
                        <a:rPr sz="8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dimension</a:t>
                      </a:r>
                      <a:r>
                        <a:rPr sz="8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LXWXH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1300x1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x3000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76" name="textbox 876"/>
          <p:cNvSpPr/>
          <p:nvPr/>
        </p:nvSpPr>
        <p:spPr>
          <a:xfrm>
            <a:off x="554081" y="7190161"/>
            <a:ext cx="3768090" cy="681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8754" algn="l" rtl="0" eaLnBrk="0">
              <a:lnSpc>
                <a:spcPct val="131000"/>
              </a:lnSpc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fo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quilted</a:t>
            </a:r>
            <a:r>
              <a:rPr sz="8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fabric,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plastic 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rubber. Can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with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bonded equipment. TDP-S-4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crusher with sound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insulation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noise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reduction device.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Its advantages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of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61"/>
              </a:lnSpc>
              <a:spcBef>
                <a:spcPts val="2"/>
              </a:spcBef>
              <a:tabLst/>
            </a:pP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crushing e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fficiency,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noise,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 failure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rate, crushing safety.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78" name="textbox 878"/>
          <p:cNvSpPr/>
          <p:nvPr/>
        </p:nvSpPr>
        <p:spPr>
          <a:xfrm>
            <a:off x="548486" y="6719760"/>
            <a:ext cx="6499859" cy="325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3200" algn="l" rtl="0" eaLnBrk="0">
              <a:lnSpc>
                <a:spcPct val="146000"/>
              </a:lnSpc>
              <a:tabLst/>
            </a:pP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本机主要用于粉碎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、布绵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、塑料和橡胶等。可和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绵再生设备配套使用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TDP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-S-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4型粉碎机带有隔音降噪装置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其优点粉碎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效率高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噪音小故障率低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粉碎安全。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80" name="textbox 880"/>
          <p:cNvSpPr/>
          <p:nvPr/>
        </p:nvSpPr>
        <p:spPr>
          <a:xfrm>
            <a:off x="8037416" y="7112775"/>
            <a:ext cx="3395979" cy="547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5000"/>
              </a:lnSpc>
              <a:tabLst/>
            </a:pP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本机器主要是将大块泡绵压实使其体积缩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然后将其包装以方便运输。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indent="195579" algn="l" rtl="0" eaLnBrk="0">
              <a:lnSpc>
                <a:spcPct val="126000"/>
              </a:lnSpc>
              <a:spcBef>
                <a:spcPts val="2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to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compact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lar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ge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pieces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foam to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reduce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its size, and then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pack it for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easy transpo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rtation.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882" name="picture 88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4002633" y="5926466"/>
            <a:ext cx="412305" cy="464121"/>
          </a:xfrm>
          <a:prstGeom prst="rect">
            <a:avLst/>
          </a:prstGeom>
        </p:spPr>
      </p:pic>
      <p:sp>
        <p:nvSpPr>
          <p:cNvPr id="884" name="textbox 884"/>
          <p:cNvSpPr/>
          <p:nvPr/>
        </p:nvSpPr>
        <p:spPr>
          <a:xfrm>
            <a:off x="8226142" y="6280144"/>
            <a:ext cx="1546225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7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TDB-01</a:t>
            </a:r>
            <a:r>
              <a:rPr sz="1200" kern="0" spc="-6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Vertical Baler</a:t>
            </a:r>
            <a:endParaRPr sz="12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886" name="picture 88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9244785" y="5950504"/>
            <a:ext cx="743710" cy="238769"/>
          </a:xfrm>
          <a:prstGeom prst="rect">
            <a:avLst/>
          </a:prstGeom>
        </p:spPr>
      </p:pic>
      <p:pic>
        <p:nvPicPr>
          <p:cNvPr id="888" name="picture 88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8223712" y="5975659"/>
            <a:ext cx="898893" cy="192531"/>
          </a:xfrm>
          <a:prstGeom prst="rect">
            <a:avLst/>
          </a:prstGeom>
        </p:spPr>
      </p:pic>
      <p:pic>
        <p:nvPicPr>
          <p:cNvPr id="890" name="picture 89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599568" y="373973"/>
            <a:ext cx="317220" cy="357085"/>
          </a:xfrm>
          <a:prstGeom prst="rect">
            <a:avLst/>
          </a:prstGeom>
        </p:spPr>
      </p:pic>
      <p:sp>
        <p:nvSpPr>
          <p:cNvPr id="892" name="textbox 892"/>
          <p:cNvSpPr/>
          <p:nvPr/>
        </p:nvSpPr>
        <p:spPr>
          <a:xfrm>
            <a:off x="14397632" y="9747722"/>
            <a:ext cx="334009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7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7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7/1</a:t>
            </a:r>
            <a:r>
              <a:rPr sz="700" kern="0" spc="7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8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picture 8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37383" y="6110973"/>
            <a:ext cx="3150664" cy="4149026"/>
          </a:xfrm>
          <a:prstGeom prst="rect">
            <a:avLst/>
          </a:prstGeom>
        </p:spPr>
      </p:pic>
      <p:pic>
        <p:nvPicPr>
          <p:cNvPr id="896" name="picture 8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132910" y="6057887"/>
            <a:ext cx="4389983" cy="2276208"/>
          </a:xfrm>
          <a:prstGeom prst="rect">
            <a:avLst/>
          </a:prstGeom>
        </p:spPr>
      </p:pic>
      <p:sp>
        <p:nvSpPr>
          <p:cNvPr id="898" name="textbox 898"/>
          <p:cNvSpPr/>
          <p:nvPr/>
        </p:nvSpPr>
        <p:spPr>
          <a:xfrm>
            <a:off x="551529" y="2040776"/>
            <a:ext cx="6496684" cy="1097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2564" algn="l" rtl="0" eaLnBrk="0">
              <a:lnSpc>
                <a:spcPct val="146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本机主要配套垂直圆泡发泡机和圆切机使用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把圆泡中心打上孔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便于圆切机切割无限长海绵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。C518型打孔机的优点在于它比任何</a:t>
            </a:r>
            <a:r>
              <a:rPr sz="700" kern="0" spc="-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trike="sngStrike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-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款打孔机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打孔精准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采用三个方向抱夹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自动找正海绵中心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海绵废料减少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海绵利用率高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穿杠不用人工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自动穿杠省时省力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15240" indent="201295" algn="l" rtl="0" eaLnBrk="0">
              <a:lnSpc>
                <a:spcPct val="126000"/>
              </a:lnSpc>
              <a:spcBef>
                <a:spcPts val="915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with vertical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cylinder foam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Peeli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skiving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machine,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center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cylinder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foam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punched with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holes, which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convenient for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peeling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 to cut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unlimited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sponge.</a:t>
            </a:r>
            <a:r>
              <a:rPr sz="8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dvantage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C518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per-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5240" algn="l" rtl="0" eaLnBrk="0">
              <a:lnSpc>
                <a:spcPts val="1061"/>
              </a:lnSpc>
              <a:spcBef>
                <a:spcPts val="316"/>
              </a:spcBef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forating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that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accurate than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boring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adopts three-direction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clamping,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 to find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out the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7779" algn="l" rtl="0" eaLnBrk="0">
              <a:lnSpc>
                <a:spcPts val="1061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center of the sponge, the waste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reduced, the sponge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utilized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rate,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does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 to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manuall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threaded,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thread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900" name="picture 9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922951" y="3098056"/>
            <a:ext cx="3380096" cy="1747012"/>
          </a:xfrm>
          <a:prstGeom prst="rect">
            <a:avLst/>
          </a:prstGeom>
        </p:spPr>
      </p:pic>
      <p:pic>
        <p:nvPicPr>
          <p:cNvPr id="902" name="picture 9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7318" y="3333672"/>
            <a:ext cx="4008476" cy="1412269"/>
          </a:xfrm>
          <a:prstGeom prst="rect">
            <a:avLst/>
          </a:prstGeom>
        </p:spPr>
      </p:pic>
      <p:graphicFrame>
        <p:nvGraphicFramePr>
          <p:cNvPr id="904" name="table 904"/>
          <p:cNvGraphicFramePr>
            <a:graphicFrameLocks noGrp="1"/>
          </p:cNvGraphicFramePr>
          <p:nvPr/>
        </p:nvGraphicFramePr>
        <p:xfrm>
          <a:off x="8180962" y="8442325"/>
          <a:ext cx="6195694" cy="866140"/>
        </p:xfrm>
        <a:graphic>
          <a:graphicData uri="http://schemas.openxmlformats.org/drawingml/2006/table">
            <a:tbl>
              <a:tblPr/>
              <a:tblGrid>
                <a:gridCol w="1361439"/>
                <a:gridCol w="727709"/>
                <a:gridCol w="2922270"/>
                <a:gridCol w="1184275"/>
              </a:tblGrid>
              <a:tr h="2895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" algn="l" rtl="0" eaLnBrk="0">
                        <a:lnSpc>
                          <a:spcPts val="1061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钻孔直径 /Boring d</a:t>
                      </a:r>
                      <a:r>
                        <a:rPr sz="8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iameter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954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8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45~80mm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ts val="106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主轴转速 /Main shaft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9854" algn="l" rtl="0" eaLnBrk="0">
                        <a:lnSpc>
                          <a:spcPct val="72000"/>
                        </a:lnSpc>
                        <a:tabLst/>
                      </a:pPr>
                      <a:r>
                        <a:rPr sz="8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230r/min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" algn="l" rtl="0" eaLnBrk="0">
                        <a:lnSpc>
                          <a:spcPts val="1061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钻孔长度 /Boring le</a:t>
                      </a:r>
                      <a:r>
                        <a:rPr sz="8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ngth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8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2300mm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 /Motor power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1.5kw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ts val="106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 /Machine weight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800kg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92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机器外形尺寸 ( 长 X 宽 X 高 )/Machine external(LxW</a:t>
                      </a:r>
                      <a:r>
                        <a:rPr sz="8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xH)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6000x1500x1800mm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0" name="group 60"/>
          <p:cNvGrpSpPr/>
          <p:nvPr/>
        </p:nvGrpSpPr>
        <p:grpSpPr>
          <a:xfrm rot="21600000">
            <a:off x="8035962" y="5254193"/>
            <a:ext cx="6480873" cy="742467"/>
            <a:chOff x="0" y="0"/>
            <a:chExt cx="6480873" cy="742467"/>
          </a:xfrm>
        </p:grpSpPr>
        <p:pic>
          <p:nvPicPr>
            <p:cNvPr id="906" name="picture 90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48361"/>
              <a:ext cx="6480873" cy="645744"/>
            </a:xfrm>
            <a:prstGeom prst="rect">
              <a:avLst/>
            </a:prstGeom>
          </p:spPr>
        </p:pic>
        <p:sp>
          <p:nvSpPr>
            <p:cNvPr id="908" name="textbox 908"/>
            <p:cNvSpPr/>
            <p:nvPr/>
          </p:nvSpPr>
          <p:spPr>
            <a:xfrm>
              <a:off x="256940" y="155773"/>
              <a:ext cx="2807970" cy="4959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308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8000"/>
                </a:lnSpc>
                <a:tabLst/>
              </a:pPr>
              <a:r>
                <a:rPr sz="2000" b="1" kern="0" spc="-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TDP-52 卧式</a:t>
              </a: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泡绵钻孔机</a:t>
              </a:r>
              <a:endParaRPr sz="2000" dirty="0">
                <a:latin typeface="Microsoft YaHei"/>
                <a:ea typeface="Microsoft YaHei"/>
                <a:cs typeface="Microsoft YaHei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29209" algn="l" rtl="0" eaLnBrk="0">
                <a:lnSpc>
                  <a:spcPct val="83000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TDP-52 Horizontal Bo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ring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910" name="picture 9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5966670" y="137493"/>
              <a:ext cx="412305" cy="464134"/>
            </a:xfrm>
            <a:prstGeom prst="rect">
              <a:avLst/>
            </a:prstGeom>
          </p:spPr>
        </p:pic>
        <p:pic>
          <p:nvPicPr>
            <p:cNvPr id="912" name="picture 9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419" y="0"/>
              <a:ext cx="6480009" cy="12700"/>
            </a:xfrm>
            <a:prstGeom prst="rect">
              <a:avLst/>
            </a:prstGeom>
          </p:spPr>
        </p:pic>
        <p:pic>
          <p:nvPicPr>
            <p:cNvPr id="914" name="picture 9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19" y="729767"/>
              <a:ext cx="6480009" cy="12700"/>
            </a:xfrm>
            <a:prstGeom prst="rect">
              <a:avLst/>
            </a:prstGeom>
          </p:spPr>
        </p:pic>
      </p:grpSp>
      <p:grpSp>
        <p:nvGrpSpPr>
          <p:cNvPr id="62" name="group 62"/>
          <p:cNvGrpSpPr/>
          <p:nvPr/>
        </p:nvGrpSpPr>
        <p:grpSpPr>
          <a:xfrm rot="21600000">
            <a:off x="567766" y="5254193"/>
            <a:ext cx="6480873" cy="742454"/>
            <a:chOff x="0" y="0"/>
            <a:chExt cx="6480873" cy="742454"/>
          </a:xfrm>
        </p:grpSpPr>
        <p:pic>
          <p:nvPicPr>
            <p:cNvPr id="916" name="picture 9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48348"/>
              <a:ext cx="6480873" cy="645744"/>
            </a:xfrm>
            <a:prstGeom prst="rect">
              <a:avLst/>
            </a:prstGeom>
          </p:spPr>
        </p:pic>
        <p:sp>
          <p:nvSpPr>
            <p:cNvPr id="918" name="textbox 918"/>
            <p:cNvSpPr/>
            <p:nvPr/>
          </p:nvSpPr>
          <p:spPr>
            <a:xfrm>
              <a:off x="208064" y="466656"/>
              <a:ext cx="3535045" cy="1784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1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3000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TDP-63 Automatic Cylinder Fo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am Boring 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920" name="picture 92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187744" y="159524"/>
              <a:ext cx="2196070" cy="240790"/>
            </a:xfrm>
            <a:prstGeom prst="rect">
              <a:avLst/>
            </a:prstGeom>
          </p:spPr>
        </p:pic>
        <p:pic>
          <p:nvPicPr>
            <p:cNvPr id="922" name="picture 9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5966665" y="137493"/>
              <a:ext cx="412292" cy="464121"/>
            </a:xfrm>
            <a:prstGeom prst="rect">
              <a:avLst/>
            </a:prstGeom>
          </p:spPr>
        </p:pic>
        <p:pic>
          <p:nvPicPr>
            <p:cNvPr id="924" name="picture 92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431" y="0"/>
              <a:ext cx="6479997" cy="12700"/>
            </a:xfrm>
            <a:prstGeom prst="rect">
              <a:avLst/>
            </a:prstGeom>
          </p:spPr>
        </p:pic>
        <p:pic>
          <p:nvPicPr>
            <p:cNvPr id="926" name="picture 92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431" y="729754"/>
              <a:ext cx="6479997" cy="12700"/>
            </a:xfrm>
            <a:prstGeom prst="rect">
              <a:avLst/>
            </a:prstGeom>
          </p:spPr>
        </p:pic>
      </p:grpSp>
      <p:grpSp>
        <p:nvGrpSpPr>
          <p:cNvPr id="64" name="group 64"/>
          <p:cNvGrpSpPr/>
          <p:nvPr/>
        </p:nvGrpSpPr>
        <p:grpSpPr>
          <a:xfrm rot="21600000">
            <a:off x="8037397" y="1047127"/>
            <a:ext cx="6480860" cy="742454"/>
            <a:chOff x="0" y="0"/>
            <a:chExt cx="6480860" cy="742454"/>
          </a:xfrm>
        </p:grpSpPr>
        <p:pic>
          <p:nvPicPr>
            <p:cNvPr id="928" name="picture 92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48348"/>
              <a:ext cx="6480860" cy="645744"/>
            </a:xfrm>
            <a:prstGeom prst="rect">
              <a:avLst/>
            </a:prstGeom>
          </p:spPr>
        </p:pic>
        <p:pic>
          <p:nvPicPr>
            <p:cNvPr id="930" name="picture 93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196373" y="159499"/>
              <a:ext cx="2134877" cy="240809"/>
            </a:xfrm>
            <a:prstGeom prst="rect">
              <a:avLst/>
            </a:prstGeom>
          </p:spPr>
        </p:pic>
        <p:sp>
          <p:nvSpPr>
            <p:cNvPr id="932" name="textbox 932"/>
            <p:cNvSpPr/>
            <p:nvPr/>
          </p:nvSpPr>
          <p:spPr>
            <a:xfrm>
              <a:off x="203873" y="473382"/>
              <a:ext cx="2296795" cy="1784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1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3000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C519 Automatic</a:t>
              </a:r>
              <a:r>
                <a:rPr sz="1200" kern="0" spc="6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Bo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ring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934" name="picture 93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5966679" y="137497"/>
              <a:ext cx="412292" cy="464122"/>
            </a:xfrm>
            <a:prstGeom prst="rect">
              <a:avLst/>
            </a:prstGeom>
          </p:spPr>
        </p:pic>
        <p:pic>
          <p:nvPicPr>
            <p:cNvPr id="936" name="picture 936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432" y="0"/>
              <a:ext cx="6479996" cy="12700"/>
            </a:xfrm>
            <a:prstGeom prst="rect">
              <a:avLst/>
            </a:prstGeom>
          </p:spPr>
        </p:pic>
        <p:pic>
          <p:nvPicPr>
            <p:cNvPr id="938" name="picture 938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432" y="729754"/>
              <a:ext cx="6479996" cy="12700"/>
            </a:xfrm>
            <a:prstGeom prst="rect">
              <a:avLst/>
            </a:prstGeom>
          </p:spPr>
        </p:pic>
      </p:grpSp>
      <p:grpSp>
        <p:nvGrpSpPr>
          <p:cNvPr id="66" name="group 66"/>
          <p:cNvGrpSpPr/>
          <p:nvPr/>
        </p:nvGrpSpPr>
        <p:grpSpPr>
          <a:xfrm rot="21600000">
            <a:off x="567766" y="1047127"/>
            <a:ext cx="6480873" cy="742442"/>
            <a:chOff x="0" y="0"/>
            <a:chExt cx="6480873" cy="742442"/>
          </a:xfrm>
        </p:grpSpPr>
        <p:pic>
          <p:nvPicPr>
            <p:cNvPr id="940" name="picture 94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0" y="48348"/>
              <a:ext cx="6480873" cy="645744"/>
            </a:xfrm>
            <a:prstGeom prst="rect">
              <a:avLst/>
            </a:prstGeom>
          </p:spPr>
        </p:pic>
        <p:sp>
          <p:nvSpPr>
            <p:cNvPr id="942" name="textbox 942"/>
            <p:cNvSpPr/>
            <p:nvPr/>
          </p:nvSpPr>
          <p:spPr>
            <a:xfrm>
              <a:off x="185192" y="433375"/>
              <a:ext cx="3830954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C518 Automatic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Boring and Threading in o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ne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944" name="picture 944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196377" y="158225"/>
              <a:ext cx="2642863" cy="242071"/>
            </a:xfrm>
            <a:prstGeom prst="rect">
              <a:avLst/>
            </a:prstGeom>
          </p:spPr>
        </p:pic>
        <p:pic>
          <p:nvPicPr>
            <p:cNvPr id="946" name="picture 946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600000">
              <a:off x="5966665" y="137486"/>
              <a:ext cx="412292" cy="464134"/>
            </a:xfrm>
            <a:prstGeom prst="rect">
              <a:avLst/>
            </a:prstGeom>
          </p:spPr>
        </p:pic>
        <p:pic>
          <p:nvPicPr>
            <p:cNvPr id="948" name="picture 948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431" y="0"/>
              <a:ext cx="6479997" cy="12700"/>
            </a:xfrm>
            <a:prstGeom prst="rect">
              <a:avLst/>
            </a:prstGeom>
          </p:spPr>
        </p:pic>
        <p:pic>
          <p:nvPicPr>
            <p:cNvPr id="950" name="picture 950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431" y="729742"/>
              <a:ext cx="6479997" cy="12700"/>
            </a:xfrm>
            <a:prstGeom prst="rect">
              <a:avLst/>
            </a:prstGeom>
          </p:spPr>
        </p:pic>
      </p:grpSp>
      <p:pic>
        <p:nvPicPr>
          <p:cNvPr id="952" name="picture 95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1258949" y="366514"/>
            <a:ext cx="924548" cy="73058"/>
          </a:xfrm>
          <a:prstGeom prst="rect">
            <a:avLst/>
          </a:prstGeom>
        </p:spPr>
      </p:pic>
      <p:sp>
        <p:nvSpPr>
          <p:cNvPr id="954" name="textbox 954"/>
          <p:cNvSpPr/>
          <p:nvPr/>
        </p:nvSpPr>
        <p:spPr>
          <a:xfrm>
            <a:off x="971966" y="366713"/>
            <a:ext cx="13497560" cy="387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5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0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ximnei</a:t>
            </a:r>
            <a:r>
              <a:rPr sz="3000" kern="0" spc="3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30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</a:t>
            </a:r>
            <a:r>
              <a:rPr sz="1500" kern="0" spc="2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打孔系列</a:t>
            </a:r>
            <a:r>
              <a:rPr sz="1500" kern="0" spc="7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kern="0" spc="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BORING</a:t>
            </a:r>
            <a:r>
              <a:rPr sz="1500" kern="0" spc="2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500" kern="0" spc="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SERIES</a:t>
            </a:r>
            <a:endParaRPr sz="15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56" name="path 956"/>
          <p:cNvSpPr/>
          <p:nvPr/>
        </p:nvSpPr>
        <p:spPr>
          <a:xfrm>
            <a:off x="2258660" y="542437"/>
            <a:ext cx="9711283" cy="12700"/>
          </a:xfrm>
          <a:custGeom>
            <a:avLst/>
            <a:gdLst/>
            <a:ahLst/>
            <a:cxnLst/>
            <a:rect l="0" t="0" r="0" b="0"/>
            <a:pathLst>
              <a:path w="15293" h="20">
                <a:moveTo>
                  <a:pt x="0" y="10"/>
                </a:moveTo>
                <a:lnTo>
                  <a:pt x="15293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958" name="table 958"/>
          <p:cNvGraphicFramePr>
            <a:graphicFrameLocks noGrp="1"/>
          </p:cNvGraphicFramePr>
          <p:nvPr/>
        </p:nvGraphicFramePr>
        <p:xfrm>
          <a:off x="568896" y="7485329"/>
          <a:ext cx="3165475" cy="1245235"/>
        </p:xfrm>
        <a:graphic>
          <a:graphicData uri="http://schemas.openxmlformats.org/drawingml/2006/table">
            <a:tbl>
              <a:tblPr/>
              <a:tblGrid>
                <a:gridCol w="2212339"/>
                <a:gridCol w="95313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06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钻孔直径</a:t>
                      </a:r>
                      <a:r>
                        <a:rPr sz="6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Boring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diameter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990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45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主轴转速</a:t>
                      </a:r>
                      <a:r>
                        <a:rPr sz="700" kern="0" spc="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 shaft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rotation speed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060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钻孔长度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Boring</a:t>
                      </a:r>
                      <a:r>
                        <a:rPr sz="7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length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69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dimensions(LXWXH)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6000x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500x250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60" name="picture 96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193112" y="8606390"/>
            <a:ext cx="37337" cy="37325"/>
          </a:xfrm>
          <a:prstGeom prst="rect">
            <a:avLst/>
          </a:prstGeom>
        </p:spPr>
      </p:pic>
      <p:sp>
        <p:nvSpPr>
          <p:cNvPr id="962" name="textbox 962"/>
          <p:cNvSpPr/>
          <p:nvPr/>
        </p:nvSpPr>
        <p:spPr>
          <a:xfrm>
            <a:off x="8077859" y="2049828"/>
            <a:ext cx="6460490" cy="582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95000"/>
              </a:lnSpc>
              <a:tabLst/>
            </a:pP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本机为泡绵圆切机配套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自动实现圆泡、方泡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海绵中间打孔加工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。主要优点为方泡、圆泡都可打孔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自动进给。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marL="12700" indent="168275" algn="l" rtl="0" eaLnBrk="0">
              <a:lnSpc>
                <a:spcPct val="115000"/>
              </a:lnSpc>
              <a:spcBef>
                <a:spcPts val="7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good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match for the foam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Peeling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automatically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realize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cylinder foam,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cubic foam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middle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boring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processing. The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 advantage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that cubic foam, cylinder foam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 well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perforated,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 feeding.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964" name="table 964"/>
          <p:cNvGraphicFramePr>
            <a:graphicFrameLocks noGrp="1"/>
          </p:cNvGraphicFramePr>
          <p:nvPr/>
        </p:nvGraphicFramePr>
        <p:xfrm>
          <a:off x="4734509" y="3501047"/>
          <a:ext cx="2315209" cy="1325245"/>
        </p:xfrm>
        <a:graphic>
          <a:graphicData uri="http://schemas.openxmlformats.org/drawingml/2006/table">
            <a:tbl>
              <a:tblPr/>
              <a:tblGrid>
                <a:gridCol w="1302385"/>
                <a:gridCol w="101282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钻孔直径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Hole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diameter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504" algn="l" rtl="0" eaLnBrk="0">
                        <a:lnSpc>
                          <a:spcPct val="7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钻孔长度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Bore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hole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504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海绵直径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sponge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diameter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7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1200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104139" algn="l" rtl="0" eaLnBrk="0">
                        <a:lnSpc>
                          <a:spcPct val="90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ts val="9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6500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×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×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66" name="picture 96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5307916" y="4604465"/>
            <a:ext cx="37338" cy="37325"/>
          </a:xfrm>
          <a:prstGeom prst="rect">
            <a:avLst/>
          </a:prstGeom>
        </p:spPr>
      </p:pic>
      <p:graphicFrame>
        <p:nvGraphicFramePr>
          <p:cNvPr id="968" name="table 968"/>
          <p:cNvGraphicFramePr>
            <a:graphicFrameLocks noGrp="1"/>
          </p:cNvGraphicFramePr>
          <p:nvPr/>
        </p:nvGraphicFramePr>
        <p:xfrm>
          <a:off x="8034058" y="3245523"/>
          <a:ext cx="2447925" cy="1134109"/>
        </p:xfrm>
        <a:graphic>
          <a:graphicData uri="http://schemas.openxmlformats.org/drawingml/2006/table">
            <a:tbl>
              <a:tblPr/>
              <a:tblGrid>
                <a:gridCol w="1382395"/>
                <a:gridCol w="1065530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钻孔直径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Hole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diameter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  <a:r>
                        <a:rPr sz="6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106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钻孔长度</a:t>
                      </a:r>
                      <a:r>
                        <a:rPr sz="600" kern="0" spc="1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Boring length</a:t>
                      </a:r>
                      <a:endParaRPr sz="8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4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ts val="53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endParaRPr sz="6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99694" algn="l" rtl="0" eaLnBrk="0">
                        <a:lnSpc>
                          <a:spcPts val="102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Overall dimension</a:t>
                      </a:r>
                      <a:r>
                        <a:rPr sz="800" kern="0" spc="-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(LX</a:t>
                      </a:r>
                      <a:r>
                        <a:rPr sz="600" kern="0" spc="-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4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6000x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600x250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70" name="picture 97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671054" y="4163829"/>
            <a:ext cx="37350" cy="35182"/>
          </a:xfrm>
          <a:prstGeom prst="rect">
            <a:avLst/>
          </a:prstGeom>
        </p:spPr>
      </p:pic>
      <p:sp>
        <p:nvSpPr>
          <p:cNvPr id="972" name="textbox 972"/>
          <p:cNvSpPr/>
          <p:nvPr/>
        </p:nvSpPr>
        <p:spPr>
          <a:xfrm>
            <a:off x="603492" y="6243310"/>
            <a:ext cx="3158489" cy="742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5000"/>
              </a:lnSpc>
              <a:tabLst/>
            </a:pP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本机为泡绵圆切机的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配套设备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自动实现圆形泡绵的中间钻孔加工。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12700" indent="198754" algn="l" rtl="0" eaLnBrk="0">
              <a:lnSpc>
                <a:spcPct val="126000"/>
              </a:lnSpc>
              <a:spcBef>
                <a:spcPts val="105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the supporting equipment of foam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peeling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chine,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automatically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realize the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center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drilling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process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61"/>
              </a:lnSpc>
              <a:spcBef>
                <a:spcPts val="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cylinder foam.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74" name="textbox 974"/>
          <p:cNvSpPr/>
          <p:nvPr/>
        </p:nvSpPr>
        <p:spPr>
          <a:xfrm>
            <a:off x="8158053" y="6163555"/>
            <a:ext cx="3289300" cy="619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5104" algn="l" rtl="0" eaLnBrk="0">
              <a:lnSpc>
                <a:spcPct val="95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本机为泡绵圆切机的配套设备，主要用于圆形泡绵的中间钻孔加工。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8120" algn="l" rtl="0" eaLnBrk="0">
              <a:lnSpc>
                <a:spcPct val="126000"/>
              </a:lnSpc>
              <a:tabLst/>
            </a:pP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 machine is the supporting equipment of peeling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machine,and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 is mainly used for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boring a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central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cylinde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 foam.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76" name="textbox 976"/>
          <p:cNvSpPr/>
          <p:nvPr/>
        </p:nvSpPr>
        <p:spPr>
          <a:xfrm>
            <a:off x="553366" y="3151111"/>
            <a:ext cx="2792095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61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sponge supporting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bar, which saves your time and effort.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978" name="picture 97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599568" y="373984"/>
            <a:ext cx="317220" cy="357085"/>
          </a:xfrm>
          <a:prstGeom prst="rect">
            <a:avLst/>
          </a:prstGeom>
        </p:spPr>
      </p:pic>
      <p:sp>
        <p:nvSpPr>
          <p:cNvPr id="980" name="textbox 980"/>
          <p:cNvSpPr/>
          <p:nvPr/>
        </p:nvSpPr>
        <p:spPr>
          <a:xfrm>
            <a:off x="14397632" y="9747718"/>
            <a:ext cx="33337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7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8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8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9/20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picture 9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067372" y="7265742"/>
            <a:ext cx="4986498" cy="2618393"/>
          </a:xfrm>
          <a:prstGeom prst="rect">
            <a:avLst/>
          </a:prstGeom>
        </p:spPr>
      </p:pic>
      <p:pic>
        <p:nvPicPr>
          <p:cNvPr id="984" name="picture 9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242695" y="1819439"/>
            <a:ext cx="3273700" cy="2690765"/>
          </a:xfrm>
          <a:prstGeom prst="rect">
            <a:avLst/>
          </a:prstGeom>
        </p:spPr>
      </p:pic>
      <p:pic>
        <p:nvPicPr>
          <p:cNvPr id="986" name="picture 9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45540" y="2504929"/>
            <a:ext cx="2982167" cy="2409006"/>
          </a:xfrm>
          <a:prstGeom prst="rect">
            <a:avLst/>
          </a:prstGeom>
        </p:spPr>
      </p:pic>
      <p:graphicFrame>
        <p:nvGraphicFramePr>
          <p:cNvPr id="988" name="table 988"/>
          <p:cNvGraphicFramePr>
            <a:graphicFrameLocks noGrp="1"/>
          </p:cNvGraphicFramePr>
          <p:nvPr/>
        </p:nvGraphicFramePr>
        <p:xfrm>
          <a:off x="546835" y="8045589"/>
          <a:ext cx="4210050" cy="1451610"/>
        </p:xfrm>
        <a:graphic>
          <a:graphicData uri="http://schemas.openxmlformats.org/drawingml/2006/table">
            <a:tbl>
              <a:tblPr/>
              <a:tblGrid>
                <a:gridCol w="2348864"/>
                <a:gridCol w="1861185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89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防火等级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Fire-p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roof level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A级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(不燃)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Level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A(n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on-combustible)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不锈钢滤芯</a:t>
                      </a:r>
                      <a:r>
                        <a:rPr sz="700" kern="0" spc="2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stainless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steel</a:t>
                      </a:r>
                      <a:r>
                        <a:rPr sz="7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filter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</a:t>
                      </a:r>
                      <a:r>
                        <a:rPr sz="800" kern="0" spc="-3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rtrid</a:t>
                      </a:r>
                      <a:r>
                        <a:rPr sz="1200" kern="0" spc="0" baseline="-1302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1200" baseline="-1302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625" algn="l" rtl="0" eaLnBrk="0">
                        <a:lnSpc>
                          <a:spcPts val="9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2个1500目  2×1500</a:t>
                      </a:r>
                      <a:r>
                        <a:rPr sz="7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mesh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旋风分离器</a:t>
                      </a:r>
                      <a:r>
                        <a:rPr sz="700" kern="0" spc="2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cyclone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separator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3354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1个</a:t>
                      </a:r>
                      <a:r>
                        <a:rPr sz="600" kern="0" spc="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one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3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3354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/2</a:t>
                      </a:r>
                      <a:r>
                        <a:rPr sz="600" kern="0" spc="-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35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电压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Voltage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910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220V/380V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重量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Weight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91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937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(长</a:t>
                      </a:r>
                      <a:r>
                        <a:rPr sz="6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  <a:r>
                        <a:rPr sz="600" kern="0" spc="12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3354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r>
                        <a:rPr sz="6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600" kern="0" spc="30" dirty="0">
                          <a:solidFill>
                            <a:srgbClr val="22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×</a:t>
                      </a:r>
                      <a:r>
                        <a:rPr sz="600" kern="0" spc="70" dirty="0">
                          <a:solidFill>
                            <a:srgbClr val="22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600" kern="0" spc="30" dirty="0">
                          <a:solidFill>
                            <a:srgbClr val="22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×</a:t>
                      </a:r>
                      <a:r>
                        <a:rPr sz="600" kern="0" spc="40" dirty="0">
                          <a:solidFill>
                            <a:srgbClr val="221815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750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90" name="picture 9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89750" y="9355853"/>
            <a:ext cx="24981" cy="65163"/>
          </a:xfrm>
          <a:prstGeom prst="rect">
            <a:avLst/>
          </a:prstGeom>
        </p:spPr>
      </p:pic>
      <p:pic>
        <p:nvPicPr>
          <p:cNvPr id="992" name="picture 9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476488" y="9354792"/>
            <a:ext cx="42227" cy="67208"/>
          </a:xfrm>
          <a:prstGeom prst="rect">
            <a:avLst/>
          </a:prstGeom>
        </p:spPr>
      </p:pic>
      <p:pic>
        <p:nvPicPr>
          <p:cNvPr id="994" name="picture 9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373933" y="9355853"/>
            <a:ext cx="42138" cy="66141"/>
          </a:xfrm>
          <a:prstGeom prst="rect">
            <a:avLst/>
          </a:prstGeom>
        </p:spPr>
      </p:pic>
      <p:pic>
        <p:nvPicPr>
          <p:cNvPr id="996" name="picture 99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1662" y="9354792"/>
            <a:ext cx="92884" cy="67208"/>
          </a:xfrm>
          <a:prstGeom prst="rect">
            <a:avLst/>
          </a:prstGeom>
        </p:spPr>
      </p:pic>
      <p:pic>
        <p:nvPicPr>
          <p:cNvPr id="998" name="picture 99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180065" y="9375292"/>
            <a:ext cx="37350" cy="37325"/>
          </a:xfrm>
          <a:prstGeom prst="rect">
            <a:avLst/>
          </a:prstGeom>
        </p:spPr>
      </p:pic>
      <p:pic>
        <p:nvPicPr>
          <p:cNvPr id="1000" name="picture 10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014797" y="8329790"/>
            <a:ext cx="7556" cy="67652"/>
          </a:xfrm>
          <a:prstGeom prst="rect">
            <a:avLst/>
          </a:prstGeom>
        </p:spPr>
      </p:pic>
      <p:sp>
        <p:nvSpPr>
          <p:cNvPr id="1002" name="textbox 1002"/>
          <p:cNvSpPr/>
          <p:nvPr/>
        </p:nvSpPr>
        <p:spPr>
          <a:xfrm>
            <a:off x="8226310" y="6205563"/>
            <a:ext cx="6190615" cy="949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5104" algn="l" rtl="0" eaLnBrk="0">
              <a:lnSpc>
                <a:spcPct val="143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主要把无限长的</a:t>
            </a:r>
            <a:r>
              <a:rPr sz="7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海绵粘接成环形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2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不间断的切割</a:t>
            </a:r>
            <a:r>
              <a:rPr sz="7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这样可以极大的提高了工作效率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海绵也减少了浪费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。环切机的切割速度和精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度要优于其他的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泡绵的水平切割设备。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17779" indent="207009" algn="l" rtl="0" eaLnBrk="0">
              <a:lnSpc>
                <a:spcPct val="134000"/>
              </a:lnSpc>
              <a:spcBef>
                <a:spcPts val="1167"/>
              </a:spcBef>
              <a:tabLst/>
            </a:pP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Mainly</a:t>
            </a:r>
            <a:r>
              <a:rPr sz="700" kern="0" spc="2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bond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infinite</a:t>
            </a:r>
            <a:r>
              <a:rPr sz="7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length</a:t>
            </a:r>
            <a:r>
              <a:rPr sz="7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sponge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700" kern="0" spc="1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ring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shape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7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uninterrupted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cutting,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</a:t>
            </a:r>
            <a:r>
              <a:rPr sz="700" kern="0" spc="1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greatly</a:t>
            </a:r>
            <a:r>
              <a:rPr sz="7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improve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working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 and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reduce the waste of sponge. The cutting speed and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precision of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 cutting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 is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superior to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horizontal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7779" algn="l" rtl="0" eaLnBrk="0">
              <a:lnSpc>
                <a:spcPts val="1061"/>
              </a:lnSpc>
              <a:spcBef>
                <a:spcPts val="2"/>
              </a:spcBef>
              <a:tabLst/>
            </a:pP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cutting equ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ipment for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foam.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04" name="textbox 1004"/>
          <p:cNvSpPr/>
          <p:nvPr/>
        </p:nvSpPr>
        <p:spPr>
          <a:xfrm>
            <a:off x="8120319" y="2184120"/>
            <a:ext cx="3094989" cy="1713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2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9389" algn="l" rtl="0" eaLnBrk="0">
              <a:lnSpc>
                <a:spcPct val="159000"/>
              </a:lnSpc>
              <a:tabLst/>
            </a:pP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1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海绵水平切割机先把块状泡绵刨切成片状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再通过码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垛机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自动堆成</a:t>
            </a:r>
            <a:r>
              <a:rPr sz="700" kern="0" spc="-1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trike="sngStrike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-1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定高度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这样既省去了用人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工堆垛的繁琐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又做到了省工省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同时也提高了工作效率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更便于储存和装卸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7779" indent="207009" algn="l" rtl="0" eaLnBrk="0">
              <a:lnSpc>
                <a:spcPct val="137000"/>
              </a:lnSpc>
              <a:spcBef>
                <a:spcPts val="1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First with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horizontal cutting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machine, the foam c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ut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 sheets, and then automatically stacked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8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certain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height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palletizing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machine. This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only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eliminates the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manual stack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trivial,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but also saves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labor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and time,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but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also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improves the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effi-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ciency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the work,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more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conven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ient for storage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loading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unloading.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68" name="group 68"/>
          <p:cNvGrpSpPr/>
          <p:nvPr/>
        </p:nvGrpSpPr>
        <p:grpSpPr>
          <a:xfrm rot="21600000">
            <a:off x="8035962" y="1067600"/>
            <a:ext cx="6480873" cy="742454"/>
            <a:chOff x="0" y="0"/>
            <a:chExt cx="6480873" cy="742454"/>
          </a:xfrm>
        </p:grpSpPr>
        <p:pic>
          <p:nvPicPr>
            <p:cNvPr id="1006" name="picture 100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48348"/>
              <a:ext cx="6480873" cy="645744"/>
            </a:xfrm>
            <a:prstGeom prst="rect">
              <a:avLst/>
            </a:prstGeom>
          </p:spPr>
        </p:pic>
        <p:sp>
          <p:nvSpPr>
            <p:cNvPr id="1008" name="textbox 1008"/>
            <p:cNvSpPr/>
            <p:nvPr/>
          </p:nvSpPr>
          <p:spPr>
            <a:xfrm>
              <a:off x="198767" y="448150"/>
              <a:ext cx="2978785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Horizontal Splitting an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 Stacking 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1010" name="picture 10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198661" y="163538"/>
              <a:ext cx="848116" cy="237246"/>
            </a:xfrm>
            <a:prstGeom prst="rect">
              <a:avLst/>
            </a:prstGeom>
          </p:spPr>
        </p:pic>
        <p:pic>
          <p:nvPicPr>
            <p:cNvPr id="1012" name="picture 101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5966670" y="137495"/>
              <a:ext cx="412305" cy="464122"/>
            </a:xfrm>
            <a:prstGeom prst="rect">
              <a:avLst/>
            </a:prstGeom>
          </p:spPr>
        </p:pic>
        <p:pic>
          <p:nvPicPr>
            <p:cNvPr id="1014" name="picture 101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1208570" y="163803"/>
              <a:ext cx="745743" cy="236473"/>
            </a:xfrm>
            <a:prstGeom prst="rect">
              <a:avLst/>
            </a:prstGeom>
          </p:spPr>
        </p:pic>
        <p:pic>
          <p:nvPicPr>
            <p:cNvPr id="1016" name="picture 101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419" y="0"/>
              <a:ext cx="6480009" cy="12700"/>
            </a:xfrm>
            <a:prstGeom prst="rect">
              <a:avLst/>
            </a:prstGeom>
          </p:spPr>
        </p:pic>
        <p:pic>
          <p:nvPicPr>
            <p:cNvPr id="1018" name="picture 101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419" y="729754"/>
              <a:ext cx="6480009" cy="12700"/>
            </a:xfrm>
            <a:prstGeom prst="rect">
              <a:avLst/>
            </a:prstGeom>
          </p:spPr>
        </p:pic>
      </p:grpSp>
      <p:grpSp>
        <p:nvGrpSpPr>
          <p:cNvPr id="70" name="group 70"/>
          <p:cNvGrpSpPr/>
          <p:nvPr/>
        </p:nvGrpSpPr>
        <p:grpSpPr>
          <a:xfrm rot="21600000">
            <a:off x="8035962" y="5251475"/>
            <a:ext cx="6480873" cy="742441"/>
            <a:chOff x="0" y="0"/>
            <a:chExt cx="6480873" cy="742441"/>
          </a:xfrm>
        </p:grpSpPr>
        <p:pic>
          <p:nvPicPr>
            <p:cNvPr id="1020" name="picture 1020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48361"/>
              <a:ext cx="6480873" cy="645731"/>
            </a:xfrm>
            <a:prstGeom prst="rect">
              <a:avLst/>
            </a:prstGeom>
          </p:spPr>
        </p:pic>
        <p:sp>
          <p:nvSpPr>
            <p:cNvPr id="1022" name="textbox 1022"/>
            <p:cNvSpPr/>
            <p:nvPr/>
          </p:nvSpPr>
          <p:spPr>
            <a:xfrm>
              <a:off x="187853" y="471258"/>
              <a:ext cx="3758565" cy="1784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1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3000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Endless</a:t>
              </a:r>
              <a:r>
                <a:rPr sz="1200" kern="0" spc="6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Long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Foam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Loop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orizontal Cutting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1024" name="picture 102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5966670" y="137489"/>
              <a:ext cx="412305" cy="464121"/>
            </a:xfrm>
            <a:prstGeom prst="rect">
              <a:avLst/>
            </a:prstGeom>
          </p:spPr>
        </p:pic>
        <p:pic>
          <p:nvPicPr>
            <p:cNvPr id="1026" name="picture 102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192575" y="163533"/>
              <a:ext cx="745738" cy="236737"/>
            </a:xfrm>
            <a:prstGeom prst="rect">
              <a:avLst/>
            </a:prstGeom>
          </p:spPr>
        </p:pic>
        <p:pic>
          <p:nvPicPr>
            <p:cNvPr id="1028" name="picture 102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419" y="0"/>
              <a:ext cx="6480009" cy="12700"/>
            </a:xfrm>
            <a:prstGeom prst="rect">
              <a:avLst/>
            </a:prstGeom>
          </p:spPr>
        </p:pic>
        <p:pic>
          <p:nvPicPr>
            <p:cNvPr id="1030" name="picture 1030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419" y="729741"/>
              <a:ext cx="6480009" cy="12700"/>
            </a:xfrm>
            <a:prstGeom prst="rect">
              <a:avLst/>
            </a:prstGeom>
          </p:spPr>
        </p:pic>
      </p:grpSp>
      <p:grpSp>
        <p:nvGrpSpPr>
          <p:cNvPr id="72" name="group 72"/>
          <p:cNvGrpSpPr/>
          <p:nvPr/>
        </p:nvGrpSpPr>
        <p:grpSpPr>
          <a:xfrm rot="21600000">
            <a:off x="576973" y="5211064"/>
            <a:ext cx="6480873" cy="734504"/>
            <a:chOff x="0" y="0"/>
            <a:chExt cx="6480873" cy="734504"/>
          </a:xfrm>
        </p:grpSpPr>
        <p:pic>
          <p:nvPicPr>
            <p:cNvPr id="1032" name="picture 1032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600000">
              <a:off x="0" y="40423"/>
              <a:ext cx="6480873" cy="645731"/>
            </a:xfrm>
            <a:prstGeom prst="rect">
              <a:avLst/>
            </a:prstGeom>
          </p:spPr>
        </p:pic>
        <p:pic>
          <p:nvPicPr>
            <p:cNvPr id="1034" name="picture 103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196372" y="152574"/>
              <a:ext cx="2135131" cy="239021"/>
            </a:xfrm>
            <a:prstGeom prst="rect">
              <a:avLst/>
            </a:prstGeom>
          </p:spPr>
        </p:pic>
        <p:sp>
          <p:nvSpPr>
            <p:cNvPr id="1036" name="textbox 1036"/>
            <p:cNvSpPr/>
            <p:nvPr/>
          </p:nvSpPr>
          <p:spPr>
            <a:xfrm>
              <a:off x="195600" y="468922"/>
              <a:ext cx="2120900" cy="1790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88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4000"/>
                </a:lnSpc>
                <a:tabLst/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C516 Fireproof Dust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llector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1038" name="picture 103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5966674" y="129554"/>
              <a:ext cx="412292" cy="464121"/>
            </a:xfrm>
            <a:prstGeom prst="rect">
              <a:avLst/>
            </a:prstGeom>
          </p:spPr>
        </p:pic>
        <p:pic>
          <p:nvPicPr>
            <p:cNvPr id="1040" name="picture 1040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600000">
              <a:off x="431" y="0"/>
              <a:ext cx="6479998" cy="12700"/>
            </a:xfrm>
            <a:prstGeom prst="rect">
              <a:avLst/>
            </a:prstGeom>
          </p:spPr>
        </p:pic>
        <p:pic>
          <p:nvPicPr>
            <p:cNvPr id="1042" name="picture 1042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600000">
              <a:off x="431" y="721804"/>
              <a:ext cx="6479998" cy="12700"/>
            </a:xfrm>
            <a:prstGeom prst="rect">
              <a:avLst/>
            </a:prstGeom>
          </p:spPr>
        </p:pic>
      </p:grpSp>
      <p:sp>
        <p:nvSpPr>
          <p:cNvPr id="1044" name="textbox 1044"/>
          <p:cNvSpPr/>
          <p:nvPr/>
        </p:nvSpPr>
        <p:spPr>
          <a:xfrm>
            <a:off x="540854" y="2269535"/>
            <a:ext cx="3119120" cy="1463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3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用加温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具有省电降低成本之功效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平整无皱、粘合牢固等优点。</a:t>
            </a:r>
            <a:endParaRPr sz="700" dirty="0">
              <a:latin typeface="Microsoft YaHei"/>
              <a:ea typeface="Microsoft YaHei"/>
              <a:cs typeface="Microsoft YaHei"/>
            </a:endParaRPr>
          </a:p>
          <a:p>
            <a:pPr marL="13970" indent="198754" algn="l" rtl="0" eaLnBrk="0">
              <a:lnSpc>
                <a:spcPct val="139000"/>
              </a:lnSpc>
              <a:spcBef>
                <a:spcPts val="1333"/>
              </a:spcBef>
              <a:tabLst/>
            </a:pP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This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 f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 gluing and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laminating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 sponge,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EVA,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fabric,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artifical</a:t>
            </a:r>
            <a:r>
              <a:rPr sz="8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leather,</a:t>
            </a:r>
            <a:r>
              <a:rPr sz="800" kern="0" spc="-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leather,</a:t>
            </a:r>
            <a:r>
              <a:rPr sz="800" kern="0" spc="-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non-wo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ven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fabric,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net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products.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 suitable for shoe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making,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garment,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decoration,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automobile,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floor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industries. This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 the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advantages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 cold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laminating,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 to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heating,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power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aving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marL="13970" algn="l" rtl="0" eaLnBrk="0">
              <a:lnSpc>
                <a:spcPct val="143000"/>
              </a:lnSpc>
              <a:spcBef>
                <a:spcPts val="120"/>
              </a:spcBef>
              <a:tabLst/>
            </a:pP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cost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reduction, f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lat</a:t>
            </a:r>
            <a:r>
              <a:rPr sz="8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 wrinkle-free,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strong</a:t>
            </a:r>
            <a:r>
              <a:rPr sz="800" kern="0" spc="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bonding,</a:t>
            </a:r>
            <a:r>
              <a:rPr sz="8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8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on.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46" name="textbox 1046"/>
          <p:cNvSpPr/>
          <p:nvPr/>
        </p:nvSpPr>
        <p:spPr>
          <a:xfrm>
            <a:off x="570191" y="6729229"/>
            <a:ext cx="4265295" cy="10280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5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07009" algn="l" rtl="0" eaLnBrk="0">
              <a:lnSpc>
                <a:spcPct val="139000"/>
              </a:lnSpc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C516</a:t>
            </a:r>
            <a:r>
              <a:rPr sz="800" kern="0" spc="1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fireproof</a:t>
            </a:r>
            <a:r>
              <a:rPr sz="800" kern="0" spc="1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dust  collector  is  a  high-end  vacuum  cleaner  for  band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knife  grinding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independently developed by Xinmeiteng. Its advantages are the use of stainless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steel cartridge</a:t>
            </a:r>
            <a:r>
              <a:rPr sz="800" kern="0" spc="-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 fire</a:t>
            </a:r>
            <a:r>
              <a:rPr sz="8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retardant, with silencer to reduce the noise, the installation of the cyclone separat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800" kern="0" spc="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8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save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trouble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frequent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cleaning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cartridge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saving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labor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 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Peeling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,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Horizontal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,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Vertical Cutting</a:t>
            </a:r>
            <a:r>
              <a:rPr sz="8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grinding</a:t>
            </a:r>
            <a:r>
              <a:rPr sz="8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knife</a:t>
            </a:r>
            <a:r>
              <a:rPr sz="8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necessa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ry</a:t>
            </a:r>
            <a:r>
              <a:rPr sz="800" kern="0" spc="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products.</a:t>
            </a:r>
            <a:r>
              <a:rPr sz="800" kern="0" spc="1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Favor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800" kern="0" spc="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workshop</a:t>
            </a:r>
            <a:endParaRPr sz="800" dirty="0">
              <a:latin typeface="Microsoft YaHei"/>
              <a:ea typeface="Microsoft YaHei"/>
              <a:cs typeface="Microsoft YaHei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6509" algn="l" rtl="0" eaLnBrk="0">
              <a:lnSpc>
                <a:spcPts val="1061"/>
              </a:lnSpc>
              <a:spcBef>
                <a:spcPts val="2"/>
              </a:spcBef>
              <a:tabLst/>
            </a:pP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environment</a:t>
            </a:r>
            <a:r>
              <a:rPr sz="800" kern="0" spc="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kern="0" spc="-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</a:t>
            </a:r>
            <a:r>
              <a:rPr sz="800" kern="0" spc="-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 and tidy.</a:t>
            </a:r>
            <a:endParaRPr sz="800" dirty="0"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74" name="group 74"/>
          <p:cNvGrpSpPr/>
          <p:nvPr/>
        </p:nvGrpSpPr>
        <p:grpSpPr>
          <a:xfrm rot="21600000">
            <a:off x="548741" y="1115962"/>
            <a:ext cx="6480860" cy="645744"/>
            <a:chOff x="0" y="0"/>
            <a:chExt cx="6480860" cy="645744"/>
          </a:xfrm>
        </p:grpSpPr>
        <p:pic>
          <p:nvPicPr>
            <p:cNvPr id="1048" name="picture 1048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1600000">
              <a:off x="0" y="0"/>
              <a:ext cx="6480860" cy="645744"/>
            </a:xfrm>
            <a:prstGeom prst="rect">
              <a:avLst/>
            </a:prstGeom>
          </p:spPr>
        </p:pic>
        <p:sp>
          <p:nvSpPr>
            <p:cNvPr id="1050" name="textbox 1050"/>
            <p:cNvSpPr/>
            <p:nvPr/>
          </p:nvSpPr>
          <p:spPr>
            <a:xfrm>
              <a:off x="204330" y="379634"/>
              <a:ext cx="3106420" cy="227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592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TDL-2200</a:t>
              </a:r>
              <a:r>
                <a:rPr sz="1200" kern="0" spc="14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Non heating Laminating</a:t>
              </a:r>
              <a:r>
                <a:rPr sz="1200" kern="0" spc="7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endParaRPr sz="1200" dirty="0">
                <a:latin typeface="Microsoft YaHei"/>
                <a:ea typeface="Microsoft YaHei"/>
                <a:cs typeface="Microsoft YaHei"/>
              </a:endParaRPr>
            </a:p>
          </p:txBody>
        </p:sp>
        <p:pic>
          <p:nvPicPr>
            <p:cNvPr id="1052" name="picture 1052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21600000">
              <a:off x="187750" y="109632"/>
              <a:ext cx="2461244" cy="242314"/>
            </a:xfrm>
            <a:prstGeom prst="rect">
              <a:avLst/>
            </a:prstGeom>
          </p:spPr>
        </p:pic>
        <p:pic>
          <p:nvPicPr>
            <p:cNvPr id="1054" name="picture 1054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600000">
              <a:off x="5966677" y="89147"/>
              <a:ext cx="412292" cy="464121"/>
            </a:xfrm>
            <a:prstGeom prst="rect">
              <a:avLst/>
            </a:prstGeom>
          </p:spPr>
        </p:pic>
      </p:grpSp>
      <p:pic>
        <p:nvPicPr>
          <p:cNvPr id="1056" name="picture 1056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5249436" y="6764201"/>
            <a:ext cx="1505812" cy="2716739"/>
          </a:xfrm>
          <a:prstGeom prst="rect">
            <a:avLst/>
          </a:prstGeom>
        </p:spPr>
      </p:pic>
      <p:pic>
        <p:nvPicPr>
          <p:cNvPr id="1058" name="picture 1058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1258949" y="366517"/>
            <a:ext cx="924548" cy="73050"/>
          </a:xfrm>
          <a:prstGeom prst="rect">
            <a:avLst/>
          </a:prstGeom>
        </p:spPr>
      </p:pic>
      <p:sp>
        <p:nvSpPr>
          <p:cNvPr id="1060" name="textbox 1060"/>
          <p:cNvSpPr/>
          <p:nvPr/>
        </p:nvSpPr>
        <p:spPr>
          <a:xfrm>
            <a:off x="971966" y="366706"/>
            <a:ext cx="13529944" cy="389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4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3100" kern="0" spc="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ximnei</a:t>
            </a:r>
            <a:r>
              <a:rPr sz="3100" kern="0" spc="2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</a:t>
            </a:r>
            <a:r>
              <a:rPr sz="3100" kern="0" spc="1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</a:t>
            </a:r>
            <a:r>
              <a:rPr sz="2300" kern="0" spc="10" baseline="-6794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</a:t>
            </a:r>
            <a:r>
              <a:rPr sz="1400" kern="0" spc="10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2300" kern="0" spc="0" baseline="-6794" dirty="0">
                <a:solidFill>
                  <a:srgbClr val="1866A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OTHERS</a:t>
            </a:r>
            <a:endParaRPr sz="2300" baseline="-6794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62" name="path 1062"/>
          <p:cNvSpPr/>
          <p:nvPr/>
        </p:nvSpPr>
        <p:spPr>
          <a:xfrm>
            <a:off x="2296442" y="542443"/>
            <a:ext cx="10695457" cy="12700"/>
          </a:xfrm>
          <a:custGeom>
            <a:avLst/>
            <a:gdLst/>
            <a:ahLst/>
            <a:cxnLst/>
            <a:rect l="0" t="0" r="0" b="0"/>
            <a:pathLst>
              <a:path w="16843" h="20">
                <a:moveTo>
                  <a:pt x="0" y="10"/>
                </a:moveTo>
                <a:lnTo>
                  <a:pt x="16843" y="10"/>
                </a:lnTo>
              </a:path>
            </a:pathLst>
          </a:custGeom>
          <a:noFill/>
          <a:ln w="12700" cap="flat">
            <a:solidFill>
              <a:srgbClr val="1866A8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064" name="table 1064"/>
          <p:cNvGraphicFramePr>
            <a:graphicFrameLocks noGrp="1"/>
          </p:cNvGraphicFramePr>
          <p:nvPr/>
        </p:nvGraphicFramePr>
        <p:xfrm>
          <a:off x="550303" y="3877500"/>
          <a:ext cx="3099434" cy="1038225"/>
        </p:xfrm>
        <a:graphic>
          <a:graphicData uri="http://schemas.openxmlformats.org/drawingml/2006/table">
            <a:tbl>
              <a:tblPr/>
              <a:tblGrid>
                <a:gridCol w="2083435"/>
                <a:gridCol w="1016000"/>
              </a:tblGrid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幅宽</a:t>
                      </a:r>
                      <a:r>
                        <a:rPr sz="7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Laminating</a:t>
                      </a:r>
                      <a:r>
                        <a:rPr sz="700" kern="0" spc="3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7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2000</a:t>
                      </a:r>
                      <a:r>
                        <a:rPr sz="600" kern="0" spc="-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600" kern="0" spc="-10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2200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ts val="928"/>
                        </a:lnSpc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复合速度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Laminating</a:t>
                      </a:r>
                      <a:r>
                        <a:rPr sz="7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speed</a:t>
                      </a:r>
                      <a:endParaRPr sz="7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8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600" kern="0" spc="-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600" kern="0" spc="-8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50m/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电机功率</a:t>
                      </a:r>
                      <a:r>
                        <a:rPr sz="700" kern="0" spc="9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Motor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ts val="54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06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机器重量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Machine</a:t>
                      </a: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72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3000</a:t>
                      </a:r>
                      <a:r>
                        <a:rPr sz="6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kg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外形尺寸(长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宽x高)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kern="0" spc="6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overa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ll</a:t>
                      </a:r>
                      <a:r>
                        <a:rPr sz="600" kern="0" spc="1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5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dimension(LXWXH)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52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7800x2200x20</a:t>
                      </a:r>
                      <a:r>
                        <a:rPr sz="700" kern="0" spc="0" dirty="0">
                          <a:solidFill>
                            <a:srgbClr val="3E3A39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00mm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A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66" name="picture 106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1111286" y="4797264"/>
            <a:ext cx="37350" cy="37325"/>
          </a:xfrm>
          <a:prstGeom prst="rect">
            <a:avLst/>
          </a:prstGeom>
        </p:spPr>
      </p:pic>
      <p:sp>
        <p:nvSpPr>
          <p:cNvPr id="1068" name="textbox 1068"/>
          <p:cNvSpPr/>
          <p:nvPr/>
        </p:nvSpPr>
        <p:spPr>
          <a:xfrm>
            <a:off x="568869" y="6196750"/>
            <a:ext cx="6531609" cy="322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3" rIns="0" bIns="0"/>
          <a:lstStyle/>
          <a:p>
            <a:pPr marL="12700" indent="202564" algn="l" rtl="0" eaLnBrk="0">
              <a:lnSpc>
                <a:spcPct val="145000"/>
              </a:lnSpc>
              <a:spcBef>
                <a:spcPts val="1"/>
              </a:spcBef>
              <a:tabLst/>
            </a:pP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C516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防火型集尘器是新美腾公司自主研发的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trike="sngStrike" kern="0" spc="2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kern="0" spc="-1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款高端磨刀用的吸尘器</a:t>
            </a:r>
            <a:r>
              <a:rPr sz="700" kern="0" spc="-8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它的优点是采用不锈钢滤芯</a:t>
            </a:r>
            <a:r>
              <a:rPr sz="700" kern="0" spc="-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1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防火阻燃</a:t>
            </a:r>
            <a:r>
              <a:rPr sz="700" kern="0" spc="-9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配消音器降低了噪音</a:t>
            </a:r>
            <a:r>
              <a:rPr sz="700" kern="0" spc="-7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8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6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安装的旋风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分离器可以省去经常清洗滤芯的麻烦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节省人工。是圆切机、平切机、立切机磨刀必备产品</a:t>
            </a:r>
            <a:r>
              <a:rPr sz="700" kern="0" spc="-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。有利于车间环境清洁干净。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70" name="textbox 1070"/>
          <p:cNvSpPr/>
          <p:nvPr/>
        </p:nvSpPr>
        <p:spPr>
          <a:xfrm>
            <a:off x="741930" y="2070627"/>
            <a:ext cx="6294754" cy="126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3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tabLst/>
            </a:pP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本机器用于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海绵</a:t>
            </a:r>
            <a:r>
              <a:rPr sz="700" kern="0" spc="-10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700" kern="0" spc="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kern="0" spc="9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与布料、革、皮、无纺布、网等产品的上胶复合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适用于制鞋、服装、装潢、汽车</a:t>
            </a:r>
            <a:r>
              <a:rPr sz="700" kern="0" spc="-11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4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、地垫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等行业。本机具有冷复合</a:t>
            </a:r>
            <a:r>
              <a:rPr sz="700" kern="0" spc="-5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100" dirty="0">
                <a:solidFill>
                  <a:srgbClr val="3E3A39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3E3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</a:t>
            </a:r>
            <a:endParaRPr sz="700" dirty="0"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1072" name="picture 1072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599568" y="373975"/>
            <a:ext cx="317220" cy="357085"/>
          </a:xfrm>
          <a:prstGeom prst="rect">
            <a:avLst/>
          </a:prstGeom>
        </p:spPr>
      </p:pic>
      <p:pic>
        <p:nvPicPr>
          <p:cNvPr id="1074" name="picture 1074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549173" y="1067600"/>
            <a:ext cx="6479997" cy="12700"/>
          </a:xfrm>
          <a:prstGeom prst="rect">
            <a:avLst/>
          </a:prstGeom>
        </p:spPr>
      </p:pic>
      <p:pic>
        <p:nvPicPr>
          <p:cNvPr id="1076" name="picture 107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549173" y="1797369"/>
            <a:ext cx="6479997" cy="12700"/>
          </a:xfrm>
          <a:prstGeom prst="rect">
            <a:avLst/>
          </a:prstGeom>
        </p:spPr>
      </p:pic>
      <p:sp>
        <p:nvSpPr>
          <p:cNvPr id="1078" name="textbox 1078"/>
          <p:cNvSpPr/>
          <p:nvPr/>
        </p:nvSpPr>
        <p:spPr>
          <a:xfrm>
            <a:off x="14397637" y="9747723"/>
            <a:ext cx="340359" cy="120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900" kern="0" spc="40" dirty="0">
                <a:solidFill>
                  <a:srgbClr val="221815">
                    <a:alpha val="100000"/>
                  </a:srgbClr>
                </a:solidFill>
                <a:latin typeface="Arial"/>
                <a:ea typeface="Arial"/>
                <a:cs typeface="Arial"/>
              </a:rPr>
              <a:t>21/22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Application>Adobe Illustrator 25.0 (Windows)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0708新美海绵未转曲</dc:title>
  <dcterms:created xsi:type="dcterms:W3CDTF">2025-05-08T10:38:50Z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2025-05-08T15:04:10</vt:filetime>
  </property>
</Properties>
</file>